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6" r:id="rId2"/>
    <p:sldId id="311" r:id="rId3"/>
    <p:sldId id="315" r:id="rId4"/>
    <p:sldId id="258" r:id="rId5"/>
    <p:sldId id="312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313" r:id="rId19"/>
    <p:sldId id="314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317" r:id="rId28"/>
    <p:sldId id="278" r:id="rId29"/>
    <p:sldId id="280" r:id="rId30"/>
    <p:sldId id="281" r:id="rId31"/>
    <p:sldId id="282" r:id="rId32"/>
    <p:sldId id="283" r:id="rId33"/>
    <p:sldId id="284" r:id="rId34"/>
    <p:sldId id="285" r:id="rId35"/>
    <p:sldId id="279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318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20" r:id="rId57"/>
    <p:sldId id="309" r:id="rId58"/>
    <p:sldId id="310" r:id="rId59"/>
    <p:sldId id="295" r:id="rId60"/>
    <p:sldId id="294" r:id="rId61"/>
    <p:sldId id="319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F7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2" autoAdjust="0"/>
    <p:restoredTop sz="98043" autoAdjust="0"/>
  </p:normalViewPr>
  <p:slideViewPr>
    <p:cSldViewPr>
      <p:cViewPr>
        <p:scale>
          <a:sx n="70" d="100"/>
          <a:sy n="70" d="100"/>
        </p:scale>
        <p:origin x="-510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42285-57B4-7047-907D-5A240B9FA5B0}" type="datetimeFigureOut">
              <a:rPr lang="en-US" smtClean="0"/>
              <a:t>1/17/2013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ED65A5-0046-6D4D-A2AA-3F3286747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4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D65A5-0046-6D4D-A2AA-3F3286747C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51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3C289F-D0D7-4379-9270-C3F2E813A54B}" type="datetimeFigureOut">
              <a:rPr lang="en-US" smtClean="0"/>
              <a:pPr/>
              <a:t>1/17/2013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4CBFDF-BA9F-459F-8269-288FC4E513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3C289F-D0D7-4379-9270-C3F2E813A54B}" type="datetimeFigureOut">
              <a:rPr lang="en-US" smtClean="0"/>
              <a:pPr/>
              <a:t>1/17/2013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4CBFDF-BA9F-459F-8269-288FC4E513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3C289F-D0D7-4379-9270-C3F2E813A54B}" type="datetimeFigureOut">
              <a:rPr lang="en-US" smtClean="0"/>
              <a:pPr/>
              <a:t>1/17/2013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4CBFDF-BA9F-459F-8269-288FC4E513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3C289F-D0D7-4379-9270-C3F2E813A54B}" type="datetimeFigureOut">
              <a:rPr lang="en-US" smtClean="0"/>
              <a:pPr/>
              <a:t>1/17/2013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4CBFDF-BA9F-459F-8269-288FC4E5138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3C289F-D0D7-4379-9270-C3F2E813A54B}" type="datetimeFigureOut">
              <a:rPr lang="en-US" smtClean="0"/>
              <a:pPr/>
              <a:t>1/17/2013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4CBFDF-BA9F-459F-8269-288FC4E513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3C289F-D0D7-4379-9270-C3F2E813A54B}" type="datetimeFigureOut">
              <a:rPr lang="en-US" smtClean="0"/>
              <a:pPr/>
              <a:t>1/17/2013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4CBFDF-BA9F-459F-8269-288FC4E513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3C289F-D0D7-4379-9270-C3F2E813A54B}" type="datetimeFigureOut">
              <a:rPr lang="en-US" smtClean="0"/>
              <a:pPr/>
              <a:t>1/17/2013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4CBFDF-BA9F-459F-8269-288FC4E513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3C289F-D0D7-4379-9270-C3F2E813A54B}" type="datetimeFigureOut">
              <a:rPr lang="en-US" smtClean="0"/>
              <a:pPr/>
              <a:t>1/17/2013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4CBFDF-BA9F-459F-8269-288FC4E513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3C289F-D0D7-4379-9270-C3F2E813A54B}" type="datetimeFigureOut">
              <a:rPr lang="en-US" smtClean="0"/>
              <a:pPr/>
              <a:t>1/17/2013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4CBFDF-BA9F-459F-8269-288FC4E513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3C289F-D0D7-4379-9270-C3F2E813A54B}" type="datetimeFigureOut">
              <a:rPr lang="en-US" smtClean="0"/>
              <a:pPr/>
              <a:t>1/17/2013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4CBFDF-BA9F-459F-8269-288FC4E513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3C289F-D0D7-4379-9270-C3F2E813A54B}" type="datetimeFigureOut">
              <a:rPr lang="en-US" smtClean="0"/>
              <a:pPr/>
              <a:t>1/17/2013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4CBFDF-BA9F-459F-8269-288FC4E513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eduards.tomas\Desktop\T\slidebgr2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3751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838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743200"/>
            <a:ext cx="8229600" cy="338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04800" y="760412"/>
            <a:ext cx="8534400" cy="158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4800" y="6475412"/>
            <a:ext cx="8534400" cy="158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9600" y="6477000"/>
            <a:ext cx="815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imes New Roman" pitchFamily="18" charset="0"/>
                <a:cs typeface="Times New Roman" pitchFamily="18" charset="0"/>
              </a:rPr>
              <a:t>Confidential and Proprietary © </a:t>
            </a:r>
            <a:r>
              <a:rPr lang="en-US" sz="800" dirty="0" smtClean="0">
                <a:latin typeface="Times New Roman" pitchFamily="18" charset="0"/>
                <a:cs typeface="Times New Roman" pitchFamily="18" charset="0"/>
              </a:rPr>
              <a:t>2013 </a:t>
            </a:r>
            <a:r>
              <a:rPr lang="en-US" sz="800" dirty="0" err="1" smtClean="0">
                <a:latin typeface="Times New Roman" pitchFamily="18" charset="0"/>
                <a:cs typeface="Times New Roman" pitchFamily="18" charset="0"/>
              </a:rPr>
              <a:t>Vecna</a:t>
            </a:r>
            <a:r>
              <a:rPr lang="en-US" sz="800" dirty="0" smtClean="0">
                <a:latin typeface="Times New Roman" pitchFamily="18" charset="0"/>
                <a:cs typeface="Times New Roman" pitchFamily="18" charset="0"/>
              </a:rPr>
              <a:t> Technologies, Inc. </a:t>
            </a:r>
            <a:endParaRPr lang="en-US" sz="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4" descr="C:\Users\eduards.tomas\Desktop\T\Vecna-Medical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010400" y="370684"/>
            <a:ext cx="1828800" cy="315116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b="1" i="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backbonejs.or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From Web to Web Application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Vecna Medical</a:t>
            </a:r>
          </a:p>
          <a:p>
            <a:r>
              <a:rPr lang="en-US" dirty="0" smtClean="0"/>
              <a:t>January 17, 2013</a:t>
            </a:r>
          </a:p>
          <a:p>
            <a:endParaRPr lang="en-US" dirty="0" smtClean="0"/>
          </a:p>
          <a:p>
            <a:r>
              <a:rPr lang="en-US" dirty="0" smtClean="0"/>
              <a:t>Ben </a:t>
            </a:r>
            <a:r>
              <a:rPr lang="en-US" dirty="0" err="1" smtClean="0"/>
              <a:t>Bau</a:t>
            </a:r>
            <a:r>
              <a:rPr lang="en-US" dirty="0" smtClean="0"/>
              <a:t>, Oleg </a:t>
            </a:r>
            <a:r>
              <a:rPr lang="en-US" dirty="0" err="1" smtClean="0"/>
              <a:t>Golberg</a:t>
            </a:r>
            <a:r>
              <a:rPr lang="en-US" dirty="0" smtClean="0"/>
              <a:t>, </a:t>
            </a:r>
            <a:r>
              <a:rPr lang="en-US" dirty="0" err="1" smtClean="0"/>
              <a:t>Savić</a:t>
            </a:r>
            <a:r>
              <a:rPr lang="en-US" dirty="0"/>
              <a:t> </a:t>
            </a:r>
            <a:r>
              <a:rPr lang="en-US" dirty="0" err="1" smtClean="0"/>
              <a:t>Rašovi</a:t>
            </a:r>
            <a:r>
              <a:rPr lang="en-US" dirty="0" err="1"/>
              <a:t>ć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jQuery</a:t>
            </a:r>
            <a:r>
              <a:rPr lang="en-US" dirty="0" smtClean="0"/>
              <a:t> is a library based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decorator design pattern</a:t>
            </a:r>
          </a:p>
          <a:p>
            <a:r>
              <a:rPr lang="en-US" dirty="0" smtClean="0"/>
              <a:t>Progressive enhancement</a:t>
            </a:r>
          </a:p>
          <a:p>
            <a:r>
              <a:rPr lang="en-US" dirty="0" err="1" smtClean="0"/>
              <a:t>jQuery</a:t>
            </a:r>
            <a:r>
              <a:rPr lang="en-US" dirty="0" smtClean="0"/>
              <a:t>-UI, theming, theme-roller</a:t>
            </a:r>
          </a:p>
          <a:p>
            <a:r>
              <a:rPr lang="en-US" dirty="0" smtClean="0"/>
              <a:t>Plugins &amp; widgets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46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of these in action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926" r="-4926"/>
          <a:stretch/>
        </p:blipFill>
        <p:spPr>
          <a:xfrm>
            <a:off x="457200" y="2103437"/>
            <a:ext cx="8229600" cy="3611563"/>
          </a:xfrm>
        </p:spPr>
      </p:pic>
    </p:spTree>
    <p:extLst>
      <p:ext uri="{BB962C8B-B14F-4D97-AF65-F5344CB8AC3E}">
        <p14:creationId xmlns:p14="http://schemas.microsoft.com/office/powerpoint/2010/main" val="165502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defines a web application?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3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defines a </a:t>
            </a:r>
            <a:r>
              <a:rPr lang="en-US" dirty="0"/>
              <a:t>web application?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website with code running on a server backing it</a:t>
            </a:r>
          </a:p>
        </p:txBody>
      </p:sp>
    </p:spTree>
    <p:extLst>
      <p:ext uri="{BB962C8B-B14F-4D97-AF65-F5344CB8AC3E}">
        <p14:creationId xmlns:p14="http://schemas.microsoft.com/office/powerpoint/2010/main" val="134089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defines a </a:t>
            </a:r>
            <a:r>
              <a:rPr lang="en-US" dirty="0"/>
              <a:t>web application?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website with code running on a server backing it</a:t>
            </a:r>
          </a:p>
          <a:p>
            <a:r>
              <a:rPr lang="en-US" dirty="0" smtClean="0"/>
              <a:t>A website that can mimic the responsiveness, functionality, and feel of a native application</a:t>
            </a:r>
          </a:p>
        </p:txBody>
      </p:sp>
    </p:spTree>
    <p:extLst>
      <p:ext uri="{BB962C8B-B14F-4D97-AF65-F5344CB8AC3E}">
        <p14:creationId xmlns:p14="http://schemas.microsoft.com/office/powerpoint/2010/main" val="154124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 from a web app?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821" y="2103437"/>
            <a:ext cx="5308979" cy="3382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Usable by </a:t>
            </a:r>
            <a:r>
              <a:rPr lang="en-US" b="1" dirty="0" smtClean="0"/>
              <a:t>every </a:t>
            </a:r>
            <a:r>
              <a:rPr lang="en-US" dirty="0" smtClean="0"/>
              <a:t>person regardless of disability</a:t>
            </a:r>
          </a:p>
          <a:p>
            <a:r>
              <a:rPr lang="en-US" dirty="0" smtClean="0"/>
              <a:t>Usable on a phone, tablet, computer, or touchscreen kiosk</a:t>
            </a:r>
          </a:p>
          <a:p>
            <a:r>
              <a:rPr lang="en-US" dirty="0" smtClean="0"/>
              <a:t>Able to collect and deliver the right information to and from the user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32" y="1877060"/>
            <a:ext cx="2746568" cy="414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5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3361" b="-13361"/>
          <a:stretch>
            <a:fillRect/>
          </a:stretch>
        </p:blipFill>
        <p:spPr>
          <a:xfrm>
            <a:off x="457200" y="2286000"/>
            <a:ext cx="8229600" cy="3382963"/>
          </a:xfrm>
        </p:spPr>
      </p:pic>
      <p:sp>
        <p:nvSpPr>
          <p:cNvPr id="6" name="TextBox 5"/>
          <p:cNvSpPr txBox="1"/>
          <p:nvPr/>
        </p:nvSpPr>
        <p:spPr>
          <a:xfrm>
            <a:off x="457200" y="5486400"/>
            <a:ext cx="586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Decorate differently based on size of the screen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22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 want from a multi-select?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options that are relevant to the user</a:t>
            </a:r>
          </a:p>
          <a:p>
            <a:r>
              <a:rPr lang="en-US" dirty="0" smtClean="0"/>
              <a:t>Collect the user’s selections</a:t>
            </a:r>
          </a:p>
          <a:p>
            <a:r>
              <a:rPr lang="en-US" dirty="0" smtClean="0"/>
              <a:t>Potentially save the user’s selections</a:t>
            </a:r>
          </a:p>
          <a:p>
            <a:r>
              <a:rPr lang="en-US" dirty="0" smtClean="0"/>
              <a:t>Return a response to the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9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990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How do we get there?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20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2057400"/>
            <a:ext cx="8229600" cy="1752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Choosing the </a:t>
            </a:r>
            <a:br>
              <a:rPr lang="en-US" sz="3600" dirty="0" smtClean="0"/>
            </a:br>
            <a:r>
              <a:rPr lang="en-US" sz="3600" dirty="0" smtClean="0"/>
              <a:t>technology </a:t>
            </a:r>
            <a:r>
              <a:rPr lang="en-US" sz="3600" dirty="0" smtClean="0"/>
              <a:t>stack</a:t>
            </a:r>
            <a:br>
              <a:rPr lang="en-US" sz="3600" dirty="0" smtClean="0"/>
            </a:br>
            <a:r>
              <a:rPr lang="en-US" sz="3600" dirty="0" smtClean="0"/>
              <a:t>(Ben)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215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dirty="0"/>
              <a:t>Ben </a:t>
            </a:r>
            <a:r>
              <a:rPr lang="en-US" dirty="0" err="1"/>
              <a:t>Bau</a:t>
            </a:r>
            <a:r>
              <a:rPr lang="en-US" dirty="0"/>
              <a:t>, VP of Software </a:t>
            </a:r>
            <a:r>
              <a:rPr lang="en-US" dirty="0" smtClean="0"/>
              <a:t>Engineering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/>
              <a:t>Oleg </a:t>
            </a:r>
            <a:r>
              <a:rPr lang="en-US" dirty="0" err="1"/>
              <a:t>Golberg</a:t>
            </a:r>
            <a:r>
              <a:rPr lang="en-US" dirty="0"/>
              <a:t>, Chief Architect, Patient Self-</a:t>
            </a:r>
            <a:r>
              <a:rPr lang="en-US" dirty="0" smtClean="0"/>
              <a:t>Service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 err="1"/>
              <a:t>Savic</a:t>
            </a:r>
            <a:r>
              <a:rPr lang="en-US" dirty="0"/>
              <a:t> </a:t>
            </a:r>
            <a:r>
              <a:rPr lang="en-US" dirty="0" err="1"/>
              <a:t>Rasovic</a:t>
            </a:r>
            <a:r>
              <a:rPr lang="en-US" dirty="0"/>
              <a:t>, Lead UI </a:t>
            </a:r>
            <a:r>
              <a:rPr lang="en-US" dirty="0" smtClean="0"/>
              <a:t>Designer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839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get there?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Store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Retrieve the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Show the information to the end user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Collect the end user’s response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Potentially store the response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something to the end user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94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system</a:t>
            </a:r>
          </a:p>
          <a:p>
            <a:r>
              <a:rPr lang="en-US" dirty="0" smtClean="0"/>
              <a:t>Relational database (SQL)</a:t>
            </a:r>
          </a:p>
          <a:p>
            <a:r>
              <a:rPr lang="en-US" dirty="0" smtClean="0"/>
              <a:t>No-SQL database</a:t>
            </a:r>
          </a:p>
        </p:txBody>
      </p:sp>
    </p:spTree>
    <p:extLst>
      <p:ext uri="{BB962C8B-B14F-4D97-AF65-F5344CB8AC3E}">
        <p14:creationId xmlns:p14="http://schemas.microsoft.com/office/powerpoint/2010/main" val="404798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SQL </a:t>
            </a:r>
          </a:p>
          <a:p>
            <a:r>
              <a:rPr lang="en-US" dirty="0" smtClean="0"/>
              <a:t>Use Object Relational Mapping (ORM) library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33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Middle Tier, for example:</a:t>
            </a:r>
          </a:p>
          <a:p>
            <a:pPr lvl="1"/>
            <a:r>
              <a:rPr lang="en-US" dirty="0" smtClean="0"/>
              <a:t>Java</a:t>
            </a:r>
          </a:p>
          <a:p>
            <a:pPr lvl="1"/>
            <a:r>
              <a:rPr lang="en-US" dirty="0" smtClean="0"/>
              <a:t>Ruby on Rails</a:t>
            </a:r>
          </a:p>
          <a:p>
            <a:pPr lvl="1"/>
            <a:r>
              <a:rPr lang="en-US" dirty="0" err="1" smtClean="0"/>
              <a:t>.net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528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it to the end user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Return a response directly </a:t>
            </a:r>
          </a:p>
          <a:p>
            <a:pPr lvl="1"/>
            <a:r>
              <a:rPr lang="en-US" dirty="0" smtClean="0"/>
              <a:t>Server-side Model View Controller framework</a:t>
            </a:r>
          </a:p>
          <a:p>
            <a:r>
              <a:rPr lang="en-US" dirty="0" smtClean="0"/>
              <a:t>HTML and </a:t>
            </a:r>
            <a:r>
              <a:rPr lang="en-US" dirty="0" err="1" smtClean="0"/>
              <a:t>javascript</a:t>
            </a:r>
            <a:r>
              <a:rPr lang="en-US" dirty="0" smtClean="0"/>
              <a:t> code can be generated server-side</a:t>
            </a:r>
          </a:p>
          <a:p>
            <a:pPr marL="0" indent="0">
              <a:buNone/>
            </a:pPr>
            <a:r>
              <a:rPr lang="en-US" dirty="0" smtClean="0"/>
              <a:t>OR</a:t>
            </a:r>
          </a:p>
          <a:p>
            <a:r>
              <a:rPr lang="en-US" dirty="0" smtClean="0"/>
              <a:t>Use AJAX </a:t>
            </a:r>
            <a:r>
              <a:rPr lang="en-US" dirty="0" smtClean="0"/>
              <a:t>requests and responses</a:t>
            </a:r>
          </a:p>
        </p:txBody>
      </p:sp>
    </p:spTree>
    <p:extLst>
      <p:ext uri="{BB962C8B-B14F-4D97-AF65-F5344CB8AC3E}">
        <p14:creationId xmlns:p14="http://schemas.microsoft.com/office/powerpoint/2010/main" val="45324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</a:t>
            </a:r>
            <a:r>
              <a:rPr lang="en-US" dirty="0" err="1" smtClean="0"/>
              <a:t>jQuery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hlinkClick r:id="rId2"/>
              </a:rPr>
              <a:t>http://backbonejs.org/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/>
              <a:t>j</a:t>
            </a:r>
            <a:r>
              <a:rPr lang="en-US" dirty="0" err="1" smtClean="0"/>
              <a:t>avascript</a:t>
            </a:r>
            <a:r>
              <a:rPr lang="en-US" dirty="0" smtClean="0"/>
              <a:t> MVC framework</a:t>
            </a:r>
          </a:p>
          <a:p>
            <a:r>
              <a:rPr lang="en-US" dirty="0" smtClean="0"/>
              <a:t>Maintains a model on the client-side, syncs it with the server, and updates the view (html) based on change events to the model</a:t>
            </a:r>
          </a:p>
          <a:p>
            <a:r>
              <a:rPr lang="en-US" dirty="0" smtClean="0"/>
              <a:t>Uses a template engine like </a:t>
            </a:r>
            <a:r>
              <a:rPr lang="en-US" dirty="0" err="1" smtClean="0"/>
              <a:t>underscore.js</a:t>
            </a:r>
            <a:r>
              <a:rPr lang="en-US" dirty="0" smtClean="0"/>
              <a:t> to </a:t>
            </a:r>
            <a:r>
              <a:rPr lang="en-US" dirty="0"/>
              <a:t>g</a:t>
            </a:r>
            <a:r>
              <a:rPr lang="en-US" dirty="0" smtClean="0"/>
              <a:t>enerate 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5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838200"/>
            <a:ext cx="8381999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768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2057400"/>
            <a:ext cx="8229600" cy="1752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Database to user: </a:t>
            </a:r>
            <a:br>
              <a:rPr lang="en-US" dirty="0" smtClean="0"/>
            </a:br>
            <a:r>
              <a:rPr lang="en-US" dirty="0" smtClean="0"/>
              <a:t>practical </a:t>
            </a:r>
            <a:r>
              <a:rPr lang="en-US" dirty="0" smtClean="0"/>
              <a:t>considerations</a:t>
            </a:r>
            <a:br>
              <a:rPr lang="en-US" dirty="0" smtClean="0"/>
            </a:br>
            <a:r>
              <a:rPr lang="en-US" dirty="0" smtClean="0"/>
              <a:t>(Oleg)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63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request comes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382963"/>
          </a:xfrm>
        </p:spPr>
        <p:txBody>
          <a:bodyPr/>
          <a:lstStyle/>
          <a:p>
            <a:pPr marL="0" indent="0" fontAlgn="base">
              <a:buNone/>
            </a:pPr>
            <a:r>
              <a:rPr lang="en-US" sz="2400" dirty="0">
                <a:latin typeface="Consolas"/>
                <a:cs typeface="Consolas"/>
              </a:rPr>
              <a:t>/</a:t>
            </a:r>
            <a:r>
              <a:rPr lang="en-US" sz="2400" dirty="0" err="1">
                <a:latin typeface="Consolas"/>
                <a:cs typeface="Consolas"/>
              </a:rPr>
              <a:t>patientQueue</a:t>
            </a:r>
            <a:r>
              <a:rPr lang="en-US" sz="2400" dirty="0">
                <a:latin typeface="Consolas"/>
                <a:cs typeface="Consolas"/>
              </a:rPr>
              <a:t>/</a:t>
            </a:r>
            <a:r>
              <a:rPr lang="en-US" sz="2400" dirty="0" err="1">
                <a:latin typeface="Consolas"/>
                <a:cs typeface="Consolas"/>
              </a:rPr>
              <a:t>list.do?search.from</a:t>
            </a:r>
            <a:r>
              <a:rPr lang="en-US" sz="2400" dirty="0">
                <a:latin typeface="Consolas"/>
                <a:cs typeface="Consolas"/>
              </a:rPr>
              <a:t>=2013-01-01&amp;search.to=2013-01-</a:t>
            </a:r>
            <a:r>
              <a:rPr lang="en-US" sz="2400" dirty="0" smtClean="0">
                <a:latin typeface="Consolas"/>
                <a:cs typeface="Consolas"/>
              </a:rPr>
              <a:t>02</a:t>
            </a:r>
          </a:p>
          <a:p>
            <a:pPr marL="0" indent="0" fontAlgn="base">
              <a:buNone/>
            </a:pPr>
            <a:endParaRPr lang="en-US" sz="2400" dirty="0">
              <a:latin typeface="Consolas"/>
              <a:cs typeface="Consolas"/>
            </a:endParaRPr>
          </a:p>
          <a:p>
            <a:pPr fontAlgn="base"/>
            <a:r>
              <a:rPr lang="en-US" dirty="0"/>
              <a:t>The URL is mapped to a piece of code</a:t>
            </a:r>
          </a:p>
          <a:p>
            <a:pPr lvl="1" fontAlgn="base"/>
            <a:r>
              <a:rPr lang="en-US" dirty="0" err="1"/>
              <a:t>PatientQueueAction.list</a:t>
            </a:r>
            <a:endParaRPr lang="en-US" dirty="0"/>
          </a:p>
          <a:p>
            <a:r>
              <a:rPr lang="en-US" dirty="0"/>
              <a:t>The piece of code decides </a:t>
            </a:r>
            <a:r>
              <a:rPr lang="en-US" i="1" dirty="0"/>
              <a:t>what to 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22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4800" y="838200"/>
            <a:ext cx="800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 request comes in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133600"/>
            <a:ext cx="8229600" cy="338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itchFamily="34" charset="0"/>
              <a:buNone/>
            </a:pPr>
            <a:r>
              <a:rPr lang="en-US" sz="2400" smtClean="0">
                <a:latin typeface="Consolas"/>
                <a:cs typeface="Consolas"/>
              </a:rPr>
              <a:t>/patientQueue/list.do?search.from=2013-01-01&amp;search.to=2013-01-02</a:t>
            </a:r>
          </a:p>
          <a:p>
            <a:pPr marL="0" indent="0" fontAlgn="base">
              <a:buFont typeface="Arial" pitchFamily="34" charset="0"/>
              <a:buNone/>
            </a:pPr>
            <a:endParaRPr lang="en-US" sz="2400" smtClean="0">
              <a:latin typeface="Consolas"/>
              <a:cs typeface="Consolas"/>
            </a:endParaRPr>
          </a:p>
          <a:p>
            <a:pPr fontAlgn="base"/>
            <a:r>
              <a:rPr lang="en-US" smtClean="0"/>
              <a:t>The URL is mapped to a piece of code</a:t>
            </a:r>
          </a:p>
          <a:p>
            <a:pPr lvl="1" fontAlgn="base"/>
            <a:r>
              <a:rPr lang="en-US" smtClean="0"/>
              <a:t>PatientQueueAction.list</a:t>
            </a:r>
          </a:p>
          <a:p>
            <a:r>
              <a:rPr lang="en-US" smtClean="0"/>
              <a:t>The piece of code decides </a:t>
            </a:r>
            <a:r>
              <a:rPr lang="en-US" i="1" smtClean="0"/>
              <a:t>what to do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114800" y="5029200"/>
            <a:ext cx="0" cy="685800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67000" y="5638800"/>
            <a:ext cx="289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This is the Controller</a:t>
            </a:r>
          </a:p>
          <a:p>
            <a:pPr algn="ctr"/>
            <a:r>
              <a:rPr lang="en-US" dirty="0" smtClean="0"/>
              <a:t>(the </a:t>
            </a:r>
            <a:r>
              <a:rPr lang="en-US" dirty="0" smtClean="0"/>
              <a:t>C </a:t>
            </a:r>
            <a:r>
              <a:rPr lang="en-US" dirty="0" smtClean="0"/>
              <a:t>in the MVC)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44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We’re from Vecna.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382963"/>
          </a:xfrm>
        </p:spPr>
        <p:txBody>
          <a:bodyPr/>
          <a:lstStyle/>
          <a:p>
            <a:r>
              <a:rPr lang="en-US" dirty="0" smtClean="0"/>
              <a:t>Founded in 1998 by MIT alumni</a:t>
            </a:r>
          </a:p>
          <a:p>
            <a:r>
              <a:rPr lang="en-US" dirty="0" smtClean="0"/>
              <a:t>Located at </a:t>
            </a:r>
            <a:r>
              <a:rPr lang="en-US" dirty="0" smtClean="0"/>
              <a:t>Alewife </a:t>
            </a:r>
            <a:endParaRPr lang="en-US" dirty="0" smtClean="0"/>
          </a:p>
          <a:p>
            <a:r>
              <a:rPr lang="en-US" dirty="0" smtClean="0"/>
              <a:t>Mission: to create technologies that improve healthcare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648200"/>
            <a:ext cx="8075320" cy="15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9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Controller to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382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/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/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b="1" dirty="0">
                <a:latin typeface="Consolas"/>
                <a:cs typeface="Consolas"/>
              </a:rPr>
              <a:t>class</a:t>
            </a: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err="1">
                <a:latin typeface="Consolas"/>
                <a:cs typeface="Consolas"/>
              </a:rPr>
              <a:t>PatientQueueAction</a:t>
            </a:r>
            <a:r>
              <a:rPr lang="en-US" sz="1800" dirty="0">
                <a:latin typeface="Consolas"/>
                <a:cs typeface="Consolas"/>
              </a:rPr>
              <a:t> {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    </a:t>
            </a:r>
            <a:r>
              <a:rPr lang="en-US" sz="1800" dirty="0" err="1">
                <a:latin typeface="Consolas"/>
                <a:cs typeface="Consolas"/>
              </a:rPr>
              <a:t>PatientService</a:t>
            </a: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err="1">
                <a:latin typeface="Consolas"/>
                <a:cs typeface="Consolas"/>
              </a:rPr>
              <a:t>patientService</a:t>
            </a:r>
            <a:r>
              <a:rPr lang="en-US" sz="1800" dirty="0">
                <a:latin typeface="Consolas"/>
                <a:cs typeface="Consolas"/>
              </a:rPr>
              <a:t>;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/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    String list(</a:t>
            </a:r>
            <a:r>
              <a:rPr lang="en-US" sz="1800" dirty="0" err="1">
                <a:latin typeface="Consolas"/>
                <a:cs typeface="Consolas"/>
              </a:rPr>
              <a:t>PatientSearch</a:t>
            </a:r>
            <a:r>
              <a:rPr lang="en-US" sz="1800" dirty="0">
                <a:latin typeface="Consolas"/>
                <a:cs typeface="Consolas"/>
              </a:rPr>
              <a:t> search, &lt;..&gt;) {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     </a:t>
            </a:r>
            <a:r>
              <a:rPr lang="en-US" sz="1800" dirty="0" smtClean="0">
                <a:latin typeface="Consolas"/>
                <a:cs typeface="Consolas"/>
              </a:rPr>
              <a:t> List&lt;Patient</a:t>
            </a:r>
            <a:r>
              <a:rPr lang="en-US" sz="1800" dirty="0">
                <a:latin typeface="Consolas"/>
                <a:cs typeface="Consolas"/>
              </a:rPr>
              <a:t>&gt; patients </a:t>
            </a:r>
            <a:r>
              <a:rPr lang="en-US" sz="1800" dirty="0" smtClean="0">
                <a:latin typeface="Consolas"/>
                <a:cs typeface="Consolas"/>
              </a:rPr>
              <a:t>= </a:t>
            </a:r>
            <a:r>
              <a:rPr lang="en-US" sz="1800" dirty="0" err="1" smtClean="0">
                <a:latin typeface="Consolas"/>
                <a:cs typeface="Consolas"/>
              </a:rPr>
              <a:t>patientService.find</a:t>
            </a:r>
            <a:r>
              <a:rPr lang="en-US" sz="1800" dirty="0" smtClean="0">
                <a:latin typeface="Consolas"/>
                <a:cs typeface="Consolas"/>
              </a:rPr>
              <a:t>(search</a:t>
            </a:r>
            <a:r>
              <a:rPr lang="en-US" sz="1800" dirty="0">
                <a:latin typeface="Consolas"/>
                <a:cs typeface="Consolas"/>
              </a:rPr>
              <a:t>);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 smtClean="0">
                <a:latin typeface="Consolas"/>
                <a:cs typeface="Consolas"/>
              </a:rPr>
              <a:t>    </a:t>
            </a:r>
            <a:r>
              <a:rPr lang="en-US" sz="1800" dirty="0" smtClean="0">
                <a:latin typeface="Consolas"/>
                <a:cs typeface="Consolas"/>
              </a:rPr>
              <a:t>   </a:t>
            </a:r>
            <a:r>
              <a:rPr lang="en-US" sz="1800" i="1" dirty="0" smtClean="0">
                <a:latin typeface="Consolas"/>
                <a:cs typeface="Consolas"/>
              </a:rPr>
              <a:t>&lt;..&gt;</a:t>
            </a: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smtClean="0">
                <a:latin typeface="Consolas"/>
                <a:cs typeface="Consolas"/>
              </a:rPr>
              <a:t>     return </a:t>
            </a:r>
            <a:r>
              <a:rPr lang="en-US" sz="1800" dirty="0">
                <a:latin typeface="Consolas"/>
                <a:cs typeface="Consolas"/>
              </a:rPr>
              <a:t>"success";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    }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149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763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Domain model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Comes from a (relational) database</a:t>
            </a:r>
          </a:p>
          <a:p>
            <a:r>
              <a:rPr lang="en-US" dirty="0" smtClean="0"/>
              <a:t>Needs to be translated into the domain model with an ORM tool (hibernate)</a:t>
            </a:r>
            <a:endParaRPr lang="en-US" dirty="0"/>
          </a:p>
        </p:txBody>
      </p:sp>
      <p:pic>
        <p:nvPicPr>
          <p:cNvPr id="4" name="Picture 3" descr="domain 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00" y="3048000"/>
            <a:ext cx="45339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1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query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Take the search criteria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Build the query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Done!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8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query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Somewhere in the model: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900" b="1" dirty="0">
                <a:latin typeface="Consolas"/>
                <a:cs typeface="Consolas"/>
              </a:rPr>
              <a:t>class</a:t>
            </a:r>
            <a:r>
              <a:rPr lang="en-US" sz="2900" dirty="0">
                <a:latin typeface="Consolas"/>
                <a:cs typeface="Consolas"/>
              </a:rPr>
              <a:t> </a:t>
            </a:r>
            <a:r>
              <a:rPr lang="en-US" sz="2900" dirty="0" err="1">
                <a:latin typeface="Consolas"/>
                <a:cs typeface="Consolas"/>
              </a:rPr>
              <a:t>PatientServiceImpl</a:t>
            </a:r>
            <a:r>
              <a:rPr lang="en-US" sz="2900" dirty="0">
                <a:latin typeface="Consolas"/>
                <a:cs typeface="Consolas"/>
              </a:rPr>
              <a:t> </a:t>
            </a:r>
            <a:r>
              <a:rPr lang="en-US" sz="2900" b="1" dirty="0">
                <a:latin typeface="Consolas"/>
                <a:cs typeface="Consolas"/>
              </a:rPr>
              <a:t>implements</a:t>
            </a:r>
            <a:r>
              <a:rPr lang="en-US" sz="2900" dirty="0">
                <a:latin typeface="Consolas"/>
                <a:cs typeface="Consolas"/>
              </a:rPr>
              <a:t> </a:t>
            </a:r>
            <a:r>
              <a:rPr lang="en-US" sz="2900" dirty="0" err="1">
                <a:latin typeface="Consolas"/>
                <a:cs typeface="Consolas"/>
              </a:rPr>
              <a:t>PatientService</a:t>
            </a:r>
            <a:r>
              <a:rPr lang="en-US" sz="2900" dirty="0">
                <a:latin typeface="Consolas"/>
                <a:cs typeface="Consolas"/>
              </a:rPr>
              <a:t> {</a:t>
            </a:r>
            <a:br>
              <a:rPr lang="en-US" sz="2900" dirty="0">
                <a:latin typeface="Consolas"/>
                <a:cs typeface="Consolas"/>
              </a:rPr>
            </a:br>
            <a:r>
              <a:rPr lang="en-US" sz="2900" dirty="0">
                <a:latin typeface="Consolas"/>
                <a:cs typeface="Consolas"/>
              </a:rPr>
              <a:t>  </a:t>
            </a:r>
            <a:r>
              <a:rPr lang="en-US" sz="2900" dirty="0" smtClean="0">
                <a:latin typeface="Consolas"/>
                <a:cs typeface="Consolas"/>
              </a:rPr>
              <a:t>List&lt;Patient</a:t>
            </a:r>
            <a:r>
              <a:rPr lang="en-US" sz="2900" dirty="0">
                <a:latin typeface="Consolas"/>
                <a:cs typeface="Consolas"/>
              </a:rPr>
              <a:t>&gt; </a:t>
            </a:r>
            <a:r>
              <a:rPr lang="en-US" sz="2900" dirty="0" err="1">
                <a:latin typeface="Consolas"/>
                <a:cs typeface="Consolas"/>
              </a:rPr>
              <a:t>searchPatients</a:t>
            </a:r>
            <a:r>
              <a:rPr lang="en-US" sz="2900" dirty="0">
                <a:latin typeface="Consolas"/>
                <a:cs typeface="Consolas"/>
              </a:rPr>
              <a:t>(</a:t>
            </a:r>
            <a:r>
              <a:rPr lang="en-US" sz="2900" dirty="0" err="1">
                <a:latin typeface="Consolas"/>
                <a:cs typeface="Consolas"/>
              </a:rPr>
              <a:t>PatientSearch</a:t>
            </a:r>
            <a:r>
              <a:rPr lang="en-US" sz="2900" dirty="0">
                <a:latin typeface="Consolas"/>
                <a:cs typeface="Consolas"/>
              </a:rPr>
              <a:t> search) {</a:t>
            </a:r>
            <a:br>
              <a:rPr lang="en-US" sz="2900" dirty="0">
                <a:latin typeface="Consolas"/>
                <a:cs typeface="Consolas"/>
              </a:rPr>
            </a:br>
            <a:r>
              <a:rPr lang="en-US" sz="2900" dirty="0">
                <a:latin typeface="Consolas"/>
                <a:cs typeface="Consolas"/>
              </a:rPr>
              <a:t>  </a:t>
            </a:r>
            <a:r>
              <a:rPr lang="en-US" sz="2900" dirty="0">
                <a:latin typeface="Consolas"/>
                <a:cs typeface="Consolas"/>
              </a:rPr>
              <a:t> </a:t>
            </a:r>
            <a:r>
              <a:rPr lang="en-US" sz="2900" dirty="0" smtClean="0">
                <a:latin typeface="Consolas"/>
                <a:cs typeface="Consolas"/>
              </a:rPr>
              <a:t> </a:t>
            </a:r>
            <a:r>
              <a:rPr lang="en-US" sz="2900" b="1" dirty="0" smtClean="0">
                <a:latin typeface="Consolas"/>
                <a:cs typeface="Consolas"/>
              </a:rPr>
              <a:t>return</a:t>
            </a:r>
            <a:r>
              <a:rPr lang="en-US" sz="2900" dirty="0" smtClean="0">
                <a:latin typeface="Consolas"/>
                <a:cs typeface="Consolas"/>
              </a:rPr>
              <a:t> </a:t>
            </a:r>
            <a:r>
              <a:rPr lang="en-US" sz="2900" dirty="0" err="1">
                <a:latin typeface="Consolas"/>
                <a:cs typeface="Consolas"/>
              </a:rPr>
              <a:t>createQuery</a:t>
            </a:r>
            <a:r>
              <a:rPr lang="en-US" sz="2900" dirty="0">
                <a:latin typeface="Consolas"/>
                <a:cs typeface="Consolas"/>
              </a:rPr>
              <a:t>("from Patient where </a:t>
            </a:r>
            <a:r>
              <a:rPr lang="en-US" sz="2900" dirty="0" smtClean="0">
                <a:latin typeface="Consolas"/>
                <a:cs typeface="Consolas"/>
              </a:rPr>
              <a:t>             </a:t>
            </a:r>
          </a:p>
          <a:p>
            <a:pPr marL="0" indent="0">
              <a:buNone/>
            </a:pPr>
            <a:r>
              <a:rPr lang="en-US" sz="2900" dirty="0">
                <a:latin typeface="Consolas"/>
                <a:cs typeface="Consolas"/>
              </a:rPr>
              <a:t> </a:t>
            </a:r>
            <a:r>
              <a:rPr lang="en-US" sz="2900" dirty="0" smtClean="0">
                <a:latin typeface="Consolas"/>
                <a:cs typeface="Consolas"/>
              </a:rPr>
              <a:t>                     </a:t>
            </a:r>
            <a:r>
              <a:rPr lang="en-US" sz="2900" dirty="0" err="1" smtClean="0">
                <a:latin typeface="Consolas"/>
                <a:cs typeface="Consolas"/>
              </a:rPr>
              <a:t>arrivalTime</a:t>
            </a:r>
            <a:r>
              <a:rPr lang="en-US" sz="2900" dirty="0" smtClean="0">
                <a:latin typeface="Consolas"/>
                <a:cs typeface="Consolas"/>
              </a:rPr>
              <a:t> between </a:t>
            </a:r>
            <a:r>
              <a:rPr lang="en-US" sz="2900" dirty="0">
                <a:latin typeface="Consolas"/>
                <a:cs typeface="Consolas"/>
              </a:rPr>
              <a:t>:from and :to")</a:t>
            </a:r>
          </a:p>
          <a:p>
            <a:pPr marL="0" indent="0">
              <a:buNone/>
            </a:pPr>
            <a:r>
              <a:rPr lang="en-US" sz="2900" dirty="0" smtClean="0">
                <a:latin typeface="Consolas"/>
                <a:cs typeface="Consolas"/>
              </a:rPr>
              <a:t>        .</a:t>
            </a:r>
            <a:r>
              <a:rPr lang="en-US" sz="2900" dirty="0" err="1">
                <a:latin typeface="Consolas"/>
                <a:cs typeface="Consolas"/>
              </a:rPr>
              <a:t>setParameter</a:t>
            </a:r>
            <a:r>
              <a:rPr lang="en-US" sz="2900" dirty="0">
                <a:latin typeface="Consolas"/>
                <a:cs typeface="Consolas"/>
              </a:rPr>
              <a:t>("from", </a:t>
            </a:r>
            <a:r>
              <a:rPr lang="en-US" sz="2900" dirty="0" err="1">
                <a:latin typeface="Consolas"/>
                <a:cs typeface="Consolas"/>
              </a:rPr>
              <a:t>search.from</a:t>
            </a:r>
            <a:r>
              <a:rPr lang="en-US" sz="2900" dirty="0">
                <a:latin typeface="Consolas"/>
                <a:cs typeface="Consolas"/>
              </a:rPr>
              <a:t>)</a:t>
            </a:r>
          </a:p>
          <a:p>
            <a:pPr marL="0" indent="0">
              <a:buNone/>
            </a:pPr>
            <a:r>
              <a:rPr lang="en-US" sz="2900" dirty="0" smtClean="0">
                <a:latin typeface="Consolas"/>
                <a:cs typeface="Consolas"/>
              </a:rPr>
              <a:t>        .</a:t>
            </a:r>
            <a:r>
              <a:rPr lang="en-US" sz="2900" dirty="0" err="1">
                <a:latin typeface="Consolas"/>
                <a:cs typeface="Consolas"/>
              </a:rPr>
              <a:t>setParameter</a:t>
            </a:r>
            <a:r>
              <a:rPr lang="en-US" sz="2900" dirty="0">
                <a:latin typeface="Consolas"/>
                <a:cs typeface="Consolas"/>
              </a:rPr>
              <a:t>("to", search.to) &lt;..&gt;</a:t>
            </a:r>
          </a:p>
          <a:p>
            <a:pPr marL="0" indent="0">
              <a:buNone/>
            </a:pPr>
            <a:r>
              <a:rPr lang="en-US" sz="2900" dirty="0" smtClean="0">
                <a:latin typeface="Consolas"/>
                <a:cs typeface="Consolas"/>
              </a:rPr>
              <a:t>  }</a:t>
            </a:r>
            <a:endParaRPr lang="en-US" sz="29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900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646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fast is my query?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Millions of rows</a:t>
            </a:r>
          </a:p>
          <a:p>
            <a:r>
              <a:rPr lang="en-US" dirty="0" smtClean="0"/>
              <a:t>Scanning through each row is slow</a:t>
            </a:r>
          </a:p>
          <a:p>
            <a:r>
              <a:rPr lang="en-US" dirty="0" smtClean="0"/>
              <a:t>Index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0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returns too much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layers of the </a:t>
            </a:r>
            <a:r>
              <a:rPr lang="en-US" dirty="0" err="1" smtClean="0"/>
              <a:t>webapp</a:t>
            </a:r>
            <a:r>
              <a:rPr lang="en-US" dirty="0" smtClean="0"/>
              <a:t> cry</a:t>
            </a:r>
          </a:p>
          <a:p>
            <a:r>
              <a:rPr lang="en-US" dirty="0" smtClean="0"/>
              <a:t>Does not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0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382963"/>
          </a:xfrm>
        </p:spPr>
        <p:txBody>
          <a:bodyPr/>
          <a:lstStyle/>
          <a:p>
            <a:r>
              <a:rPr lang="en-US" dirty="0" smtClean="0"/>
              <a:t>Always page results</a:t>
            </a:r>
          </a:p>
          <a:p>
            <a:r>
              <a:rPr lang="en-US" dirty="0" smtClean="0"/>
              <a:t>Save the server</a:t>
            </a:r>
          </a:p>
          <a:p>
            <a:r>
              <a:rPr lang="en-US" dirty="0" smtClean="0"/>
              <a:t>Save the user</a:t>
            </a:r>
          </a:p>
          <a:p>
            <a:pPr lvl="1"/>
            <a:r>
              <a:rPr lang="en-US" dirty="0" smtClean="0"/>
              <a:t>Nobody wants to see 1000 records at once</a:t>
            </a:r>
          </a:p>
          <a:p>
            <a:pPr lvl="1"/>
            <a:r>
              <a:rPr lang="en-US" dirty="0" smtClean="0"/>
              <a:t>Bandwidth</a:t>
            </a:r>
          </a:p>
          <a:p>
            <a:pPr lvl="1"/>
            <a:r>
              <a:rPr lang="en-US" dirty="0" smtClean="0"/>
              <a:t>Some browsers are slower than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02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Incorporate limit/offset into the query</a:t>
            </a:r>
          </a:p>
          <a:p>
            <a:r>
              <a:rPr lang="en-US" dirty="0" smtClean="0"/>
              <a:t>Page 1, 2, …, 100</a:t>
            </a:r>
          </a:p>
          <a:p>
            <a:pPr lvl="1"/>
            <a:r>
              <a:rPr lang="en-US" dirty="0" smtClean="0"/>
              <a:t>Additional count query</a:t>
            </a:r>
          </a:p>
          <a:p>
            <a:pPr lvl="1"/>
            <a:r>
              <a:rPr lang="en-US" dirty="0" smtClean="0"/>
              <a:t>Do the users care?</a:t>
            </a:r>
          </a:p>
          <a:p>
            <a:r>
              <a:rPr lang="en-US" dirty="0" smtClean="0"/>
              <a:t>Next page, more…, infinite scroll</a:t>
            </a:r>
          </a:p>
        </p:txBody>
      </p:sp>
    </p:spTree>
    <p:extLst>
      <p:ext uri="{BB962C8B-B14F-4D97-AF65-F5344CB8AC3E}">
        <p14:creationId xmlns:p14="http://schemas.microsoft.com/office/powerpoint/2010/main" val="239939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this look right?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onsolas"/>
                <a:cs typeface="Consolas"/>
              </a:rPr>
              <a:t>select</a:t>
            </a:r>
            <a:r>
              <a:rPr lang="en-US" sz="2400" dirty="0">
                <a:latin typeface="Consolas"/>
                <a:cs typeface="Consolas"/>
              </a:rPr>
              <a:t> * from patient </a:t>
            </a:r>
            <a:r>
              <a:rPr lang="en-US" sz="2400" b="1" dirty="0">
                <a:latin typeface="Consolas"/>
                <a:cs typeface="Consolas"/>
              </a:rPr>
              <a:t>join</a:t>
            </a:r>
            <a:r>
              <a:rPr lang="en-US" sz="2400" dirty="0">
                <a:latin typeface="Consolas"/>
                <a:cs typeface="Consolas"/>
              </a:rPr>
              <a:t> appointment 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 smtClean="0">
                <a:latin typeface="Consolas"/>
                <a:cs typeface="Consolas"/>
              </a:rPr>
              <a:t>  </a:t>
            </a:r>
            <a:r>
              <a:rPr lang="en-US" sz="2400" b="1" dirty="0" smtClean="0">
                <a:latin typeface="Consolas"/>
                <a:cs typeface="Consolas"/>
              </a:rPr>
              <a:t>on</a:t>
            </a: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 err="1">
                <a:latin typeface="Consolas"/>
                <a:cs typeface="Consolas"/>
              </a:rPr>
              <a:t>appointment.patient_id</a:t>
            </a:r>
            <a:r>
              <a:rPr lang="en-US" sz="2400" dirty="0">
                <a:latin typeface="Consolas"/>
                <a:cs typeface="Consolas"/>
              </a:rPr>
              <a:t> = </a:t>
            </a:r>
            <a:r>
              <a:rPr lang="en-US" sz="2400" dirty="0" err="1">
                <a:latin typeface="Consolas"/>
                <a:cs typeface="Consolas"/>
              </a:rPr>
              <a:t>patient.id</a:t>
            </a:r>
            <a:r>
              <a:rPr lang="en-US" sz="2400" dirty="0">
                <a:latin typeface="Consolas"/>
                <a:cs typeface="Consolas"/>
              </a:rPr>
              <a:t/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 smtClean="0">
                <a:latin typeface="Consolas"/>
                <a:cs typeface="Consolas"/>
              </a:rPr>
              <a:t>  </a:t>
            </a:r>
            <a:r>
              <a:rPr lang="en-US" sz="2400" b="1" dirty="0" smtClean="0">
                <a:latin typeface="Consolas"/>
                <a:cs typeface="Consolas"/>
              </a:rPr>
              <a:t>join</a:t>
            </a: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>
                <a:latin typeface="Consolas"/>
                <a:cs typeface="Consolas"/>
              </a:rPr>
              <a:t>alert </a:t>
            </a:r>
            <a:r>
              <a:rPr lang="en-US" sz="2400" b="1" dirty="0">
                <a:latin typeface="Consolas"/>
                <a:cs typeface="Consolas"/>
              </a:rPr>
              <a:t>on</a:t>
            </a:r>
            <a:r>
              <a:rPr lang="en-US" sz="2400" dirty="0">
                <a:latin typeface="Consolas"/>
                <a:cs typeface="Consolas"/>
              </a:rPr>
              <a:t> alert </a:t>
            </a:r>
            <a:r>
              <a:rPr lang="en-US" sz="2400" dirty="0" err="1">
                <a:latin typeface="Consolas"/>
                <a:cs typeface="Consolas"/>
              </a:rPr>
              <a:t>patient_id</a:t>
            </a:r>
            <a:r>
              <a:rPr lang="en-US" sz="2400" dirty="0">
                <a:latin typeface="Consolas"/>
                <a:cs typeface="Consolas"/>
              </a:rPr>
              <a:t> = </a:t>
            </a:r>
            <a:r>
              <a:rPr lang="en-US" sz="2400" dirty="0" err="1">
                <a:latin typeface="Consolas"/>
                <a:cs typeface="Consolas"/>
              </a:rPr>
              <a:t>patient.id</a:t>
            </a:r>
            <a:r>
              <a:rPr lang="en-US" sz="2400" dirty="0">
                <a:latin typeface="Consolas"/>
                <a:cs typeface="Consolas"/>
              </a:rPr>
              <a:t/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 smtClean="0">
                <a:latin typeface="Consolas"/>
                <a:cs typeface="Consolas"/>
              </a:rPr>
              <a:t>  </a:t>
            </a:r>
            <a:r>
              <a:rPr lang="en-US" sz="2400" b="1" dirty="0" smtClean="0">
                <a:latin typeface="Consolas"/>
                <a:cs typeface="Consolas"/>
              </a:rPr>
              <a:t>where</a:t>
            </a: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 err="1">
                <a:latin typeface="Consolas"/>
                <a:cs typeface="Consolas"/>
              </a:rPr>
              <a:t>arrival_time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b="1" dirty="0">
                <a:latin typeface="Consolas"/>
                <a:cs typeface="Consolas"/>
              </a:rPr>
              <a:t>between</a:t>
            </a:r>
            <a:r>
              <a:rPr lang="en-US" sz="2400" dirty="0">
                <a:latin typeface="Consolas"/>
                <a:cs typeface="Consolas"/>
              </a:rPr>
              <a:t> &lt;..&gt;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 smtClean="0">
                <a:latin typeface="Consolas"/>
                <a:cs typeface="Consolas"/>
              </a:rPr>
              <a:t>  </a:t>
            </a:r>
            <a:r>
              <a:rPr lang="en-US" sz="2400" b="1" dirty="0" smtClean="0">
                <a:latin typeface="Consolas"/>
                <a:cs typeface="Consolas"/>
              </a:rPr>
              <a:t>offset</a:t>
            </a: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>
                <a:latin typeface="Consolas"/>
                <a:cs typeface="Consolas"/>
              </a:rPr>
              <a:t>0 </a:t>
            </a:r>
            <a:r>
              <a:rPr lang="en-US" sz="2400" b="1" dirty="0">
                <a:latin typeface="Consolas"/>
                <a:cs typeface="Consolas"/>
              </a:rPr>
              <a:t>limit</a:t>
            </a:r>
            <a:r>
              <a:rPr lang="en-US" sz="2400" dirty="0">
                <a:latin typeface="Consolas"/>
                <a:cs typeface="Consolas"/>
              </a:rPr>
              <a:t> 50;</a:t>
            </a:r>
          </a:p>
        </p:txBody>
      </p:sp>
    </p:spTree>
    <p:extLst>
      <p:ext uri="{BB962C8B-B14F-4D97-AF65-F5344CB8AC3E}">
        <p14:creationId xmlns:p14="http://schemas.microsoft.com/office/powerpoint/2010/main" val="28088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evil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763963"/>
          </a:xfrm>
        </p:spPr>
        <p:txBody>
          <a:bodyPr>
            <a:normAutofit fontScale="62500" lnSpcReduction="20000"/>
          </a:bodyPr>
          <a:lstStyle/>
          <a:p>
            <a:r>
              <a:rPr lang="en-US" sz="4600" dirty="0" smtClean="0"/>
              <a:t>Joins </a:t>
            </a:r>
            <a:r>
              <a:rPr lang="en-US" sz="4600" dirty="0" smtClean="0"/>
              <a:t>break offset/limit</a:t>
            </a:r>
          </a:p>
          <a:p>
            <a:pPr lvl="1"/>
            <a:r>
              <a:rPr lang="en-US" sz="3400" dirty="0" smtClean="0"/>
              <a:t>50 patient-appointment-alert combinations vs. 50 patients</a:t>
            </a:r>
          </a:p>
          <a:p>
            <a:r>
              <a:rPr lang="en-US" sz="4600" dirty="0" smtClean="0"/>
              <a:t>Multiple joins blow up the result set</a:t>
            </a:r>
          </a:p>
          <a:p>
            <a:r>
              <a:rPr lang="en-US" sz="4500" dirty="0" smtClean="0"/>
              <a:t>Workaround – multiple queries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select</a:t>
            </a:r>
            <a:r>
              <a:rPr lang="en-US" dirty="0">
                <a:latin typeface="Consolas"/>
                <a:cs typeface="Consolas"/>
              </a:rPr>
              <a:t> * from patient </a:t>
            </a:r>
            <a:r>
              <a:rPr lang="en-US" b="1" dirty="0">
                <a:latin typeface="Consolas"/>
                <a:cs typeface="Consolas"/>
              </a:rPr>
              <a:t>where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arrival_time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b="1" dirty="0">
                <a:latin typeface="Consolas"/>
                <a:cs typeface="Consolas"/>
              </a:rPr>
              <a:t>between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&lt;...&gt;</a:t>
            </a:r>
            <a:r>
              <a:rPr lang="en-US" dirty="0">
                <a:latin typeface="Consolas"/>
                <a:cs typeface="Consolas"/>
              </a:rPr>
              <a:t/>
            </a:r>
            <a:br>
              <a:rPr lang="en-US" dirty="0">
                <a:latin typeface="Consolas"/>
                <a:cs typeface="Consolas"/>
              </a:rPr>
            </a:br>
            <a:r>
              <a:rPr lang="en-US" b="1" dirty="0">
                <a:latin typeface="Consolas"/>
                <a:cs typeface="Consolas"/>
              </a:rPr>
              <a:t>select</a:t>
            </a:r>
            <a:r>
              <a:rPr lang="en-US" dirty="0">
                <a:latin typeface="Consolas"/>
                <a:cs typeface="Consolas"/>
              </a:rPr>
              <a:t> * from appointment </a:t>
            </a:r>
            <a:r>
              <a:rPr lang="en-US" b="1" dirty="0">
                <a:latin typeface="Consolas"/>
                <a:cs typeface="Consolas"/>
              </a:rPr>
              <a:t>where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patient_id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b="1" dirty="0">
                <a:latin typeface="Consolas"/>
                <a:cs typeface="Consolas"/>
              </a:rPr>
              <a:t>in</a:t>
            </a:r>
            <a:r>
              <a:rPr lang="en-US" dirty="0">
                <a:latin typeface="Consolas"/>
                <a:cs typeface="Consolas"/>
              </a:rPr>
              <a:t> (?, ?, </a:t>
            </a:r>
            <a:r>
              <a:rPr lang="en-US" dirty="0" smtClean="0">
                <a:latin typeface="Consolas"/>
                <a:cs typeface="Consolas"/>
              </a:rPr>
              <a:t>...)</a:t>
            </a:r>
            <a:r>
              <a:rPr lang="en-US" dirty="0">
                <a:latin typeface="Consolas"/>
                <a:cs typeface="Consolas"/>
              </a:rPr>
              <a:t/>
            </a:r>
            <a:br>
              <a:rPr lang="en-US" dirty="0">
                <a:latin typeface="Consolas"/>
                <a:cs typeface="Consolas"/>
              </a:rPr>
            </a:br>
            <a:r>
              <a:rPr lang="en-US" b="1" dirty="0">
                <a:latin typeface="Consolas"/>
                <a:cs typeface="Consolas"/>
              </a:rPr>
              <a:t>select</a:t>
            </a:r>
            <a:r>
              <a:rPr lang="en-US" dirty="0">
                <a:latin typeface="Consolas"/>
                <a:cs typeface="Consolas"/>
              </a:rPr>
              <a:t> * from alert </a:t>
            </a:r>
            <a:r>
              <a:rPr lang="en-US" b="1" dirty="0">
                <a:latin typeface="Consolas"/>
                <a:cs typeface="Consolas"/>
              </a:rPr>
              <a:t>where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patient_id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b="1" dirty="0">
                <a:latin typeface="Consolas"/>
                <a:cs typeface="Consolas"/>
              </a:rPr>
              <a:t>in</a:t>
            </a:r>
            <a:r>
              <a:rPr lang="en-US" dirty="0">
                <a:latin typeface="Consolas"/>
                <a:cs typeface="Consolas"/>
              </a:rPr>
              <a:t> (?, ?, ...)</a:t>
            </a:r>
            <a:endParaRPr lang="en-US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29442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90800"/>
            <a:ext cx="8229600" cy="3535363"/>
          </a:xfrm>
        </p:spPr>
        <p:txBody>
          <a:bodyPr/>
          <a:lstStyle/>
          <a:p>
            <a:r>
              <a:rPr lang="en-US" dirty="0" smtClean="0"/>
              <a:t>The unlikely evolution of web applications</a:t>
            </a:r>
          </a:p>
          <a:p>
            <a:r>
              <a:rPr lang="en-US" dirty="0" smtClean="0"/>
              <a:t>Choosing the technology stack</a:t>
            </a:r>
          </a:p>
          <a:p>
            <a:r>
              <a:rPr lang="en-US" dirty="0" smtClean="0"/>
              <a:t>Database to user: practical considerations</a:t>
            </a:r>
          </a:p>
          <a:p>
            <a:r>
              <a:rPr lang="en-US" dirty="0" smtClean="0"/>
              <a:t>Usability &amp; Design: why you should care</a:t>
            </a:r>
          </a:p>
        </p:txBody>
      </p:sp>
    </p:spTree>
    <p:extLst>
      <p:ext uri="{BB962C8B-B14F-4D97-AF65-F5344CB8AC3E}">
        <p14:creationId xmlns:p14="http://schemas.microsoft.com/office/powerpoint/2010/main" val="318638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/>
          <a:lstStyle/>
          <a:p>
            <a:r>
              <a:rPr lang="en-US" dirty="0" smtClean="0"/>
              <a:t>Data + template = HTML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2400" dirty="0">
                <a:latin typeface="Consolas"/>
                <a:cs typeface="Consolas"/>
              </a:rPr>
              <a:t>&lt;div&gt;${</a:t>
            </a:r>
            <a:r>
              <a:rPr lang="en-US" sz="2400" dirty="0" err="1">
                <a:latin typeface="Consolas"/>
                <a:cs typeface="Consolas"/>
              </a:rPr>
              <a:t>patient.name</a:t>
            </a:r>
            <a:r>
              <a:rPr lang="en-US" sz="2400" dirty="0">
                <a:latin typeface="Consolas"/>
                <a:cs typeface="Consolas"/>
              </a:rPr>
              <a:t>}&lt;/div&gt;</a:t>
            </a:r>
          </a:p>
          <a:p>
            <a:pPr marL="0" indent="0" algn="ctr">
              <a:buNone/>
            </a:pPr>
            <a:r>
              <a:rPr lang="en-US" sz="2400" dirty="0">
                <a:latin typeface="Consolas"/>
                <a:cs typeface="Consolas"/>
              </a:rPr>
              <a:t/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&lt;div&gt;John Doe&lt;/div</a:t>
            </a:r>
            <a:r>
              <a:rPr lang="en-US" sz="2400" dirty="0" smtClean="0">
                <a:latin typeface="Consolas"/>
                <a:cs typeface="Consolas"/>
              </a:rPr>
              <a:t>&gt;</a:t>
            </a:r>
          </a:p>
          <a:p>
            <a:pPr marL="0" indent="0" algn="ctr">
              <a:buNone/>
            </a:pPr>
            <a:endParaRPr lang="en-US" sz="2400" dirty="0">
              <a:latin typeface="Consolas"/>
              <a:cs typeface="Consolas"/>
            </a:endParaRPr>
          </a:p>
          <a:p>
            <a:r>
              <a:rPr lang="en-US" dirty="0" smtClean="0"/>
              <a:t>Controller hands off the data to the template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572000" y="4038600"/>
            <a:ext cx="0" cy="3810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96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Server-side (JSP, </a:t>
            </a:r>
            <a:r>
              <a:rPr lang="en-US" dirty="0" err="1" smtClean="0"/>
              <a:t>Freemarker</a:t>
            </a:r>
            <a:r>
              <a:rPr lang="en-US" dirty="0" smtClean="0"/>
              <a:t>, …)</a:t>
            </a:r>
          </a:p>
          <a:p>
            <a:pPr lvl="1"/>
            <a:r>
              <a:rPr lang="en-US" dirty="0" smtClean="0"/>
              <a:t>Server response is plain HTML</a:t>
            </a:r>
          </a:p>
          <a:p>
            <a:pPr lvl="1"/>
            <a:r>
              <a:rPr lang="en-US" dirty="0" smtClean="0"/>
              <a:t>Easy to decorate the data</a:t>
            </a:r>
          </a:p>
          <a:p>
            <a:r>
              <a:rPr lang="en-US" dirty="0" smtClean="0"/>
              <a:t>Client-side (mustache, underscore, …)</a:t>
            </a:r>
          </a:p>
          <a:p>
            <a:pPr lvl="1"/>
            <a:r>
              <a:rPr lang="en-US" dirty="0" smtClean="0"/>
              <a:t>Server response is JSON</a:t>
            </a:r>
          </a:p>
          <a:p>
            <a:pPr lvl="2"/>
            <a:r>
              <a:rPr lang="en-US" dirty="0" smtClean="0"/>
              <a:t>Another representation of the data</a:t>
            </a:r>
          </a:p>
          <a:p>
            <a:pPr lvl="2"/>
            <a:r>
              <a:rPr lang="en-US" dirty="0" smtClean="0"/>
              <a:t>Compact (if you do it right)</a:t>
            </a:r>
          </a:p>
          <a:p>
            <a:pPr lvl="1"/>
            <a:r>
              <a:rPr lang="en-US" dirty="0" smtClean="0"/>
              <a:t>Another level of abstraction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6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refresh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 page refresh</a:t>
            </a:r>
          </a:p>
          <a:p>
            <a:pPr lvl="1"/>
            <a:r>
              <a:rPr lang="en-US" dirty="0" smtClean="0"/>
              <a:t>If users don’t do it often</a:t>
            </a:r>
          </a:p>
          <a:p>
            <a:r>
              <a:rPr lang="en-US" dirty="0" smtClean="0"/>
              <a:t>AJAX refresh</a:t>
            </a:r>
          </a:p>
          <a:p>
            <a:pPr lvl="1"/>
            <a:r>
              <a:rPr lang="en-US" dirty="0" smtClean="0"/>
              <a:t>HTML fragment, server-side template</a:t>
            </a:r>
          </a:p>
          <a:p>
            <a:pPr lvl="1"/>
            <a:r>
              <a:rPr lang="en-US" dirty="0" smtClean="0"/>
              <a:t>JSON, client-side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05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2057400"/>
            <a:ext cx="8229600" cy="1752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Usability &amp; Design:</a:t>
            </a:r>
            <a:br>
              <a:rPr lang="en-US" dirty="0" smtClean="0"/>
            </a:br>
            <a:r>
              <a:rPr lang="en-US" dirty="0" smtClean="0"/>
              <a:t>Why you should </a:t>
            </a:r>
            <a:r>
              <a:rPr lang="en-US" dirty="0" smtClean="0"/>
              <a:t>care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Savic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9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/>
          </p:cNvSpPr>
          <p:nvPr/>
        </p:nvSpPr>
        <p:spPr bwMode="auto">
          <a:xfrm>
            <a:off x="892969" y="1946672"/>
            <a:ext cx="7358063" cy="401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ts val="2672"/>
              </a:spcBef>
            </a:pPr>
            <a:r>
              <a:rPr lang="en-US" sz="2200" dirty="0">
                <a:solidFill>
                  <a:srgbClr val="1A1A1A"/>
                </a:solidFill>
                <a:latin typeface="Calibri"/>
                <a:ea typeface="ＭＳ Ｐゴシック" charset="0"/>
                <a:cs typeface="Calibri"/>
                <a:sym typeface="Helvetica Neue" charset="0"/>
              </a:rPr>
              <a:t>Value - product value to a user</a:t>
            </a:r>
            <a:r>
              <a:rPr lang="en-US" sz="2200" dirty="0" smtClean="0">
                <a:solidFill>
                  <a:srgbClr val="1A1A1A"/>
                </a:solidFill>
                <a:latin typeface="Calibri"/>
                <a:ea typeface="ＭＳ Ｐゴシック" charset="0"/>
                <a:cs typeface="Calibri"/>
                <a:sym typeface="Helvetica Neue" charset="0"/>
              </a:rPr>
              <a:t>?</a:t>
            </a:r>
          </a:p>
          <a:p>
            <a:pPr>
              <a:spcBef>
                <a:spcPts val="2672"/>
              </a:spcBef>
            </a:pPr>
            <a:r>
              <a:rPr lang="en-US" sz="2200" dirty="0" smtClean="0">
                <a:solidFill>
                  <a:srgbClr val="1A1A1A"/>
                </a:solidFill>
                <a:latin typeface="Calibri"/>
                <a:ea typeface="ＭＳ Ｐゴシック" charset="0"/>
                <a:cs typeface="Calibri"/>
                <a:sym typeface="Helvetica Neue" charset="0"/>
              </a:rPr>
              <a:t>Adoptability </a:t>
            </a:r>
            <a:r>
              <a:rPr lang="en-US" sz="2200" dirty="0">
                <a:solidFill>
                  <a:srgbClr val="1A1A1A"/>
                </a:solidFill>
                <a:latin typeface="Calibri"/>
                <a:ea typeface="ＭＳ Ｐゴシック" charset="0"/>
                <a:cs typeface="Calibri"/>
                <a:sym typeface="Helvetica Neue" charset="0"/>
              </a:rPr>
              <a:t>- easy to start using? spread the word</a:t>
            </a:r>
            <a:r>
              <a:rPr lang="en-US" sz="2200" dirty="0" smtClean="0">
                <a:solidFill>
                  <a:srgbClr val="1A1A1A"/>
                </a:solidFill>
                <a:latin typeface="Calibri"/>
                <a:ea typeface="ＭＳ Ｐゴシック" charset="0"/>
                <a:cs typeface="Calibri"/>
                <a:sym typeface="Helvetica Neue" charset="0"/>
              </a:rPr>
              <a:t>?</a:t>
            </a:r>
          </a:p>
          <a:p>
            <a:pPr>
              <a:spcBef>
                <a:spcPts val="2672"/>
              </a:spcBef>
            </a:pPr>
            <a:r>
              <a:rPr lang="en-US" sz="2200" dirty="0" smtClean="0">
                <a:solidFill>
                  <a:srgbClr val="1A1A1A"/>
                </a:solidFill>
                <a:latin typeface="Calibri"/>
                <a:ea typeface="ＭＳ Ｐゴシック" charset="0"/>
                <a:cs typeface="Calibri"/>
                <a:sym typeface="Helvetica Neue" charset="0"/>
              </a:rPr>
              <a:t>Usability </a:t>
            </a:r>
            <a:r>
              <a:rPr lang="en-US" sz="2200" dirty="0">
                <a:solidFill>
                  <a:srgbClr val="1A1A1A"/>
                </a:solidFill>
                <a:latin typeface="Calibri"/>
                <a:ea typeface="ＭＳ Ｐゴシック" charset="0"/>
                <a:cs typeface="Calibri"/>
                <a:sym typeface="Helvetica Neue" charset="0"/>
              </a:rPr>
              <a:t>- easy to complete a goal</a:t>
            </a:r>
            <a:r>
              <a:rPr lang="en-US" sz="2200" dirty="0" smtClean="0">
                <a:solidFill>
                  <a:srgbClr val="1A1A1A"/>
                </a:solidFill>
                <a:latin typeface="Calibri"/>
                <a:ea typeface="ＭＳ Ｐゴシック" charset="0"/>
                <a:cs typeface="Calibri"/>
                <a:sym typeface="Helvetica Neue" charset="0"/>
              </a:rPr>
              <a:t>?</a:t>
            </a:r>
          </a:p>
          <a:p>
            <a:pPr>
              <a:spcBef>
                <a:spcPts val="2672"/>
              </a:spcBef>
            </a:pPr>
            <a:r>
              <a:rPr lang="en-US" sz="2200" dirty="0" smtClean="0">
                <a:solidFill>
                  <a:srgbClr val="1A1A1A"/>
                </a:solidFill>
                <a:latin typeface="Calibri"/>
                <a:ea typeface="ＭＳ Ｐゴシック" charset="0"/>
                <a:cs typeface="Calibri"/>
                <a:sym typeface="Helvetica Neue" charset="0"/>
              </a:rPr>
              <a:t>Desirability </a:t>
            </a:r>
            <a:r>
              <a:rPr lang="en-US" sz="2200" dirty="0">
                <a:solidFill>
                  <a:srgbClr val="1A1A1A"/>
                </a:solidFill>
                <a:latin typeface="Calibri"/>
                <a:ea typeface="ＭＳ Ｐゴシック" charset="0"/>
                <a:cs typeface="Calibri"/>
                <a:sym typeface="Helvetica Neue" charset="0"/>
              </a:rPr>
              <a:t>- a good experience? fun? engaging?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838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Design Principles</a:t>
            </a:r>
          </a:p>
        </p:txBody>
      </p:sp>
    </p:spTree>
    <p:extLst>
      <p:ext uri="{BB962C8B-B14F-4D97-AF65-F5344CB8AC3E}">
        <p14:creationId xmlns:p14="http://schemas.microsoft.com/office/powerpoint/2010/main" val="88277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algn="ctr"/>
            <a:r>
              <a:rPr lang="en-US" dirty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  <a:t>BREC</a:t>
            </a:r>
            <a:br>
              <a:rPr lang="en-US" dirty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</a:br>
            <a:r>
              <a:rPr lang="en-US" sz="2500" b="0" dirty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  <a:t>beautiful responsive ergonomic configurable</a:t>
            </a:r>
          </a:p>
        </p:txBody>
      </p:sp>
      <p:sp>
        <p:nvSpPr>
          <p:cNvPr id="16386" name="Oval 2"/>
          <p:cNvSpPr>
            <a:spLocks/>
          </p:cNvSpPr>
          <p:nvPr/>
        </p:nvSpPr>
        <p:spPr bwMode="auto">
          <a:xfrm>
            <a:off x="2928938" y="2803922"/>
            <a:ext cx="3277195" cy="3277195"/>
          </a:xfrm>
          <a:prstGeom prst="ellipse">
            <a:avLst/>
          </a:prstGeom>
          <a:solidFill>
            <a:srgbClr val="F5EF7D"/>
          </a:solidFill>
          <a:ln w="25400" cap="flat">
            <a:solidFill>
              <a:srgbClr val="F5EF7D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990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8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  <a:t>Standard of </a:t>
            </a:r>
            <a:r>
              <a:rPr lang="en-US" dirty="0" smtClean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  <a:t>comparison</a:t>
            </a:r>
            <a:endParaRPr lang="en-US" dirty="0" smtClean="0">
              <a:solidFill>
                <a:srgbClr val="1A1A1A"/>
              </a:solidFill>
              <a:latin typeface="Calibri"/>
              <a:cs typeface="Calibri"/>
              <a:sym typeface="Helvetica Neue" charset="0"/>
            </a:endParaRPr>
          </a:p>
          <a:p>
            <a:pPr marL="0" indent="0">
              <a:buNone/>
            </a:pPr>
            <a:endParaRPr lang="en-US" dirty="0">
              <a:solidFill>
                <a:srgbClr val="1A1A1A"/>
              </a:solidFill>
              <a:latin typeface="Calibri"/>
              <a:cs typeface="Calibri"/>
              <a:sym typeface="Helvetica Neue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  <a:t>Cultural perception</a:t>
            </a:r>
          </a:p>
          <a:p>
            <a:pPr marL="0" indent="0">
              <a:buNone/>
            </a:pPr>
            <a:endParaRPr lang="en-US" dirty="0" smtClean="0">
              <a:solidFill>
                <a:srgbClr val="1A1A1A"/>
              </a:solidFill>
              <a:latin typeface="Calibri"/>
              <a:cs typeface="Calibri"/>
              <a:sym typeface="Helvetica Neue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  <a:t>Typography </a:t>
            </a:r>
            <a:r>
              <a:rPr lang="en-US" dirty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  <a:t>and vertical rhythms </a:t>
            </a:r>
          </a:p>
          <a:p>
            <a:pPr marL="0" indent="0">
              <a:buNone/>
            </a:pPr>
            <a:endParaRPr lang="en-US" dirty="0" smtClean="0">
              <a:solidFill>
                <a:srgbClr val="1A1A1A"/>
              </a:solidFill>
              <a:latin typeface="Calibri"/>
              <a:cs typeface="Calibri"/>
              <a:sym typeface="Helvetica Neue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  <a:t>Colors </a:t>
            </a:r>
            <a:r>
              <a:rPr lang="en-US" dirty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  <a:t>and language</a:t>
            </a:r>
          </a:p>
        </p:txBody>
      </p:sp>
      <p:sp>
        <p:nvSpPr>
          <p:cNvPr id="17410" name="Rectangle 2"/>
          <p:cNvSpPr>
            <a:spLocks/>
          </p:cNvSpPr>
          <p:nvPr/>
        </p:nvSpPr>
        <p:spPr bwMode="auto">
          <a:xfrm>
            <a:off x="914400" y="419100"/>
            <a:ext cx="7358063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4000" b="1" dirty="0" smtClean="0">
                <a:solidFill>
                  <a:srgbClr val="1A1A1A"/>
                </a:solidFill>
                <a:latin typeface="Calibri"/>
                <a:ea typeface="ＭＳ Ｐゴシック" charset="0"/>
                <a:cs typeface="Calibri"/>
                <a:sym typeface="Helvetica Neue" charset="0"/>
              </a:rPr>
              <a:t>BREC</a:t>
            </a:r>
          </a:p>
          <a:p>
            <a:pPr algn="ctr"/>
            <a:r>
              <a:rPr lang="en-US" sz="2500" dirty="0" smtClean="0">
                <a:solidFill>
                  <a:srgbClr val="1A1A1A"/>
                </a:solidFill>
                <a:latin typeface="Calibri"/>
                <a:ea typeface="ＭＳ Ｐゴシック" charset="0"/>
                <a:cs typeface="Calibri"/>
                <a:sym typeface="Helvetica Neue" charset="0"/>
              </a:rPr>
              <a:t>beautiful</a:t>
            </a:r>
            <a:r>
              <a:rPr lang="en-US" sz="2500" dirty="0" smtClean="0">
                <a:solidFill>
                  <a:srgbClr val="808080"/>
                </a:solidFill>
                <a:latin typeface="Calibri"/>
                <a:ea typeface="ＭＳ Ｐゴシック" charset="0"/>
                <a:cs typeface="Calibri"/>
                <a:sym typeface="Helvetica Neue" charset="0"/>
              </a:rPr>
              <a:t> </a:t>
            </a:r>
            <a:r>
              <a:rPr lang="en-US" sz="2500" dirty="0">
                <a:solidFill>
                  <a:srgbClr val="808080"/>
                </a:solidFill>
                <a:latin typeface="Calibri"/>
                <a:ea typeface="ＭＳ Ｐゴシック" charset="0"/>
                <a:cs typeface="Calibri"/>
                <a:sym typeface="Helvetica Neue" charset="0"/>
              </a:rPr>
              <a:t>responsive </a:t>
            </a:r>
            <a:r>
              <a:rPr lang="en-US" sz="2500" dirty="0">
                <a:solidFill>
                  <a:srgbClr val="7F7F7F"/>
                </a:solidFill>
                <a:latin typeface="Calibri"/>
                <a:ea typeface="ＭＳ Ｐゴシック" charset="0"/>
                <a:cs typeface="Calibri"/>
                <a:sym typeface="Helvetica Neue" charset="0"/>
              </a:rPr>
              <a:t>ergonomic configurable</a:t>
            </a:r>
          </a:p>
        </p:txBody>
      </p:sp>
    </p:spTree>
    <p:extLst>
      <p:ext uri="{BB962C8B-B14F-4D97-AF65-F5344CB8AC3E}">
        <p14:creationId xmlns:p14="http://schemas.microsoft.com/office/powerpoint/2010/main" val="269394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339453"/>
            <a:ext cx="8575849" cy="417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113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algn="ctr"/>
            <a:r>
              <a:rPr lang="en-US" dirty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  <a:t>BREC</a:t>
            </a:r>
            <a:br>
              <a:rPr lang="en-US" dirty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</a:br>
            <a:r>
              <a:rPr lang="en-US" sz="2500" b="0" dirty="0">
                <a:solidFill>
                  <a:srgbClr val="808080"/>
                </a:solidFill>
                <a:latin typeface="Calibri"/>
                <a:cs typeface="Calibri"/>
                <a:sym typeface="Helvetica Neue" charset="0"/>
              </a:rPr>
              <a:t>beautiful</a:t>
            </a:r>
            <a:r>
              <a:rPr lang="en-US" sz="2500" b="0" dirty="0">
                <a:latin typeface="Calibri"/>
                <a:cs typeface="Calibri"/>
                <a:sym typeface="Helvetica Neue" charset="0"/>
              </a:rPr>
              <a:t> </a:t>
            </a:r>
            <a:r>
              <a:rPr lang="en-US" sz="2500" b="0" dirty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  <a:t>responsive</a:t>
            </a:r>
            <a:r>
              <a:rPr lang="en-US" sz="2500" b="0" dirty="0">
                <a:solidFill>
                  <a:srgbClr val="676767"/>
                </a:solidFill>
                <a:latin typeface="Calibri"/>
                <a:cs typeface="Calibri"/>
                <a:sym typeface="Helvetica Neue" charset="0"/>
              </a:rPr>
              <a:t> </a:t>
            </a:r>
            <a:r>
              <a:rPr lang="en-US" sz="2500" b="0" dirty="0">
                <a:solidFill>
                  <a:srgbClr val="7F7F7F"/>
                </a:solidFill>
                <a:latin typeface="Calibri"/>
                <a:cs typeface="Calibri"/>
                <a:sym typeface="Helvetica Neue" charset="0"/>
              </a:rPr>
              <a:t>ergonomic configurable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  <a:t>Responsive agnostic design using media queries</a:t>
            </a:r>
          </a:p>
          <a:p>
            <a:pPr marL="0" indent="0">
              <a:buNone/>
            </a:pPr>
            <a:r>
              <a:rPr lang="en-US" dirty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  <a:t>User action always produces system reaction</a:t>
            </a:r>
          </a:p>
          <a:p>
            <a:pPr marL="0" indent="0">
              <a:buNone/>
            </a:pPr>
            <a:r>
              <a:rPr lang="en-US" dirty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  <a:t>Loading time</a:t>
            </a:r>
          </a:p>
          <a:p>
            <a:pPr marL="0" indent="0">
              <a:buNone/>
            </a:pPr>
            <a:r>
              <a:rPr lang="en-US" dirty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  <a:t>Disabled action buttons</a:t>
            </a:r>
          </a:p>
          <a:p>
            <a:pPr marL="0" indent="0">
              <a:buNone/>
            </a:pPr>
            <a:r>
              <a:rPr lang="en-US" dirty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  <a:t>Hovers are dead</a:t>
            </a:r>
          </a:p>
        </p:txBody>
      </p:sp>
    </p:spTree>
    <p:extLst>
      <p:ext uri="{BB962C8B-B14F-4D97-AF65-F5344CB8AC3E}">
        <p14:creationId xmlns:p14="http://schemas.microsoft.com/office/powerpoint/2010/main" val="416411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79" y="767953"/>
            <a:ext cx="8295680" cy="4947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111" y="1902024"/>
            <a:ext cx="3000375" cy="410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22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57400"/>
            <a:ext cx="8229600" cy="1752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unlikely evolution </a:t>
            </a:r>
            <a:br>
              <a:rPr lang="en-US" dirty="0" smtClean="0"/>
            </a:br>
            <a:r>
              <a:rPr lang="en-US" dirty="0" smtClean="0"/>
              <a:t>of web </a:t>
            </a:r>
            <a:r>
              <a:rPr lang="en-US" dirty="0" smtClean="0"/>
              <a:t>applications</a:t>
            </a:r>
            <a:br>
              <a:rPr lang="en-US" dirty="0" smtClean="0"/>
            </a:br>
            <a:r>
              <a:rPr lang="en-US" dirty="0" smtClean="0"/>
              <a:t>(Ben)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06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algn="ctr"/>
            <a:r>
              <a:rPr lang="en-US" dirty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  <a:t>BREC</a:t>
            </a:r>
            <a:r>
              <a:rPr lang="en-US" b="0" dirty="0">
                <a:solidFill>
                  <a:srgbClr val="1A1A1A"/>
                </a:solidFill>
                <a:latin typeface="Helvetica Neue" charset="0"/>
                <a:sym typeface="Helvetica Neue" charset="0"/>
              </a:rPr>
              <a:t/>
            </a:r>
            <a:br>
              <a:rPr lang="en-US" b="0" dirty="0">
                <a:solidFill>
                  <a:srgbClr val="1A1A1A"/>
                </a:solidFill>
                <a:latin typeface="Helvetica Neue" charset="0"/>
                <a:sym typeface="Helvetica Neue" charset="0"/>
              </a:rPr>
            </a:br>
            <a:r>
              <a:rPr lang="en-US" sz="2500" b="0" dirty="0">
                <a:solidFill>
                  <a:srgbClr val="808080"/>
                </a:solidFill>
                <a:latin typeface="Helvetica Neue" charset="0"/>
                <a:cs typeface="Helvetica Neue" charset="0"/>
                <a:sym typeface="Helvetica Neue" charset="0"/>
              </a:rPr>
              <a:t>beautiful responsive </a:t>
            </a:r>
            <a:r>
              <a:rPr lang="en-US" sz="2500" b="0" dirty="0">
                <a:solidFill>
                  <a:srgbClr val="1A1A1A"/>
                </a:solidFill>
                <a:latin typeface="Helvetica Neue" charset="0"/>
                <a:cs typeface="Helvetica Neue" charset="0"/>
                <a:sym typeface="Helvetica Neue" charset="0"/>
              </a:rPr>
              <a:t>ergonomic</a:t>
            </a:r>
            <a:r>
              <a:rPr lang="en-US" sz="2500" b="0" dirty="0">
                <a:solidFill>
                  <a:srgbClr val="7F7F7F"/>
                </a:solidFill>
                <a:latin typeface="Helvetica Neue" charset="0"/>
                <a:cs typeface="Helvetica Neue" charset="0"/>
                <a:sym typeface="Helvetica Neue" charset="0"/>
              </a:rPr>
              <a:t> configurable</a:t>
            </a:r>
            <a:endParaRPr lang="en-US" sz="2500" b="0" dirty="0">
              <a:solidFill>
                <a:srgbClr val="7F7F7F"/>
              </a:solidFill>
              <a:latin typeface="Helvetica Neue" charset="0"/>
              <a:sym typeface="Helvetica Neue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1A1A1A"/>
                </a:solidFill>
                <a:latin typeface="+mj-lt"/>
                <a:cs typeface="Calibri"/>
                <a:sym typeface="Helvetica Neue" charset="0"/>
              </a:rPr>
              <a:t>Design for </a:t>
            </a:r>
            <a:r>
              <a:rPr lang="en-US" sz="2000" dirty="0" smtClean="0">
                <a:solidFill>
                  <a:srgbClr val="1A1A1A"/>
                </a:solidFill>
                <a:latin typeface="+mj-lt"/>
                <a:cs typeface="Calibri"/>
                <a:sym typeface="Helvetica Neue" charset="0"/>
              </a:rPr>
              <a:t>all</a:t>
            </a:r>
          </a:p>
          <a:p>
            <a:pPr marL="0" indent="0">
              <a:buNone/>
            </a:pPr>
            <a:endParaRPr lang="en-US" sz="2000" dirty="0">
              <a:solidFill>
                <a:srgbClr val="1A1A1A"/>
              </a:solidFill>
              <a:latin typeface="+mj-lt"/>
              <a:cs typeface="Calibri"/>
              <a:sym typeface="Helvetica Neue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1A1A1A"/>
                </a:solidFill>
                <a:latin typeface="+mj-lt"/>
                <a:cs typeface="Calibri"/>
                <a:sym typeface="Helvetica Neue" charset="0"/>
              </a:rPr>
              <a:t>508 Accessibility (software, hardware, facilities)</a:t>
            </a:r>
          </a:p>
          <a:p>
            <a:pPr marL="0" indent="0">
              <a:buNone/>
            </a:pPr>
            <a:endParaRPr lang="en-US" sz="2000" dirty="0" smtClean="0">
              <a:solidFill>
                <a:srgbClr val="1A1A1A"/>
              </a:solidFill>
              <a:latin typeface="+mj-lt"/>
              <a:cs typeface="Calibri"/>
              <a:sym typeface="Helvetica Neue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1A1A1A"/>
                </a:solidFill>
                <a:latin typeface="+mj-lt"/>
                <a:cs typeface="Calibri"/>
                <a:sym typeface="Helvetica Neue" charset="0"/>
              </a:rPr>
              <a:t>WCAG</a:t>
            </a:r>
            <a:endParaRPr lang="en-US" sz="2000" dirty="0">
              <a:solidFill>
                <a:srgbClr val="1A1A1A"/>
              </a:solidFill>
              <a:latin typeface="+mj-lt"/>
              <a:cs typeface="Calibri"/>
              <a:sym typeface="Helvetica Neue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rgbClr val="1A1A1A"/>
              </a:solidFill>
              <a:latin typeface="+mj-lt"/>
              <a:cs typeface="Calibri"/>
              <a:sym typeface="Helvetica Neue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1A1A1A"/>
                </a:solidFill>
                <a:latin typeface="+mj-lt"/>
                <a:cs typeface="Calibri"/>
                <a:sym typeface="Helvetica Neue" charset="0"/>
              </a:rPr>
              <a:t>UX</a:t>
            </a:r>
            <a:r>
              <a:rPr lang="en-US" sz="2000" dirty="0">
                <a:solidFill>
                  <a:srgbClr val="1A1A1A"/>
                </a:solidFill>
                <a:latin typeface="+mj-lt"/>
                <a:cs typeface="Calibri"/>
                <a:sym typeface="Helvetica Neue" charset="0"/>
              </a:rPr>
              <a:t>: storyboards, user personas, industry questionnaires and test methods</a:t>
            </a:r>
          </a:p>
          <a:p>
            <a:pPr marL="0" indent="0">
              <a:buNone/>
            </a:pPr>
            <a:endParaRPr lang="en-US" sz="2000" dirty="0" smtClean="0">
              <a:solidFill>
                <a:srgbClr val="1A1A1A"/>
              </a:solidFill>
              <a:latin typeface="+mj-lt"/>
              <a:cs typeface="Calibri"/>
              <a:sym typeface="Helvetica Neue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1A1A1A"/>
                </a:solidFill>
                <a:latin typeface="+mj-lt"/>
                <a:cs typeface="Calibri"/>
                <a:sym typeface="Helvetica Neue" charset="0"/>
              </a:rPr>
              <a:t>Ask </a:t>
            </a:r>
            <a:r>
              <a:rPr lang="en-US" sz="2000" dirty="0">
                <a:solidFill>
                  <a:srgbClr val="1A1A1A"/>
                </a:solidFill>
                <a:latin typeface="+mj-lt"/>
                <a:cs typeface="Calibri"/>
                <a:sym typeface="Helvetica Neue" charset="0"/>
              </a:rPr>
              <a:t>thyself: what is your user</a:t>
            </a:r>
            <a:r>
              <a:rPr lang="ja-JP" altLang="en-US" sz="2000" dirty="0">
                <a:solidFill>
                  <a:srgbClr val="1A1A1A"/>
                </a:solidFill>
                <a:latin typeface="+mj-lt"/>
                <a:cs typeface="Calibri"/>
                <a:sym typeface="Helvetica Neue" charset="0"/>
              </a:rPr>
              <a:t>’</a:t>
            </a:r>
            <a:r>
              <a:rPr lang="en-US" sz="2000" dirty="0">
                <a:solidFill>
                  <a:srgbClr val="1A1A1A"/>
                </a:solidFill>
                <a:latin typeface="+mj-lt"/>
                <a:cs typeface="Calibri"/>
                <a:sym typeface="Helvetica Neue" charset="0"/>
              </a:rPr>
              <a:t>s goal?</a:t>
            </a:r>
          </a:p>
        </p:txBody>
      </p:sp>
    </p:spTree>
    <p:extLst>
      <p:ext uri="{BB962C8B-B14F-4D97-AF65-F5344CB8AC3E}">
        <p14:creationId xmlns:p14="http://schemas.microsoft.com/office/powerpoint/2010/main" val="237204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8" t="11458" r="50183" b="4947"/>
          <a:stretch>
            <a:fillRect/>
          </a:stretch>
        </p:blipFill>
        <p:spPr bwMode="auto">
          <a:xfrm>
            <a:off x="401836" y="1741289"/>
            <a:ext cx="4625578" cy="4424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762000"/>
            <a:ext cx="4441346" cy="5538416"/>
          </a:xfrm>
          <a:prstGeom prst="rect">
            <a:avLst/>
          </a:prstGeom>
          <a:noFill/>
          <a:ln w="76200" cap="flat">
            <a:solidFill>
              <a:srgbClr val="FEDF9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82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61" y="290215"/>
            <a:ext cx="8379395" cy="6259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137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algn="ctr"/>
            <a:r>
              <a:rPr lang="en-US" dirty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  <a:t>BREC</a:t>
            </a:r>
            <a:br>
              <a:rPr lang="en-US" dirty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</a:br>
            <a:r>
              <a:rPr lang="en-US" sz="2500" b="0" dirty="0">
                <a:solidFill>
                  <a:srgbClr val="808080"/>
                </a:solidFill>
                <a:latin typeface="Calibri"/>
                <a:cs typeface="Calibri"/>
                <a:sym typeface="Helvetica Neue" charset="0"/>
              </a:rPr>
              <a:t>beautiful responsive ergonomic </a:t>
            </a:r>
            <a:r>
              <a:rPr lang="en-US" sz="2500" b="0" dirty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  <a:t>configurable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anchor="ctr"/>
          <a:lstStyle/>
          <a:p>
            <a:pPr marL="0" indent="0">
              <a:buNone/>
            </a:pPr>
            <a:r>
              <a:rPr lang="en-US" dirty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  <a:t>Patient </a:t>
            </a:r>
            <a:r>
              <a:rPr lang="en-US" dirty="0" smtClean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  <a:t>vs. </a:t>
            </a:r>
            <a:r>
              <a:rPr lang="en-US" dirty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  <a:t>provider localization </a:t>
            </a:r>
            <a:endParaRPr lang="en-US" dirty="0" smtClean="0">
              <a:solidFill>
                <a:srgbClr val="1A1A1A"/>
              </a:solidFill>
              <a:latin typeface="Calibri"/>
              <a:cs typeface="Calibri"/>
              <a:sym typeface="Helvetica Neue" charset="0"/>
            </a:endParaRPr>
          </a:p>
          <a:p>
            <a:pPr marL="0" indent="0">
              <a:buNone/>
            </a:pPr>
            <a:endParaRPr lang="en-US" dirty="0">
              <a:solidFill>
                <a:srgbClr val="1A1A1A"/>
              </a:solidFill>
              <a:latin typeface="Calibri"/>
              <a:cs typeface="Calibri"/>
              <a:sym typeface="Helvetica Neue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  <a:t>Role and action based</a:t>
            </a:r>
          </a:p>
        </p:txBody>
      </p:sp>
    </p:spTree>
    <p:extLst>
      <p:ext uri="{BB962C8B-B14F-4D97-AF65-F5344CB8AC3E}">
        <p14:creationId xmlns:p14="http://schemas.microsoft.com/office/powerpoint/2010/main" val="244402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367" y="1535906"/>
            <a:ext cx="5491758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535906"/>
            <a:ext cx="5491758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717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598289" y="266700"/>
            <a:ext cx="7947422" cy="1714500"/>
          </a:xfrm>
          <a:ln/>
        </p:spPr>
        <p:txBody>
          <a:bodyPr>
            <a:noAutofit/>
          </a:bodyPr>
          <a:lstStyle/>
          <a:p>
            <a:pPr algn="ctr"/>
            <a:r>
              <a:rPr lang="en-US" sz="6600" b="0" dirty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  <a:t>DESIGN FRAMEWORK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anchor="ctr">
            <a:normAutofit fontScale="85000" lnSpcReduction="20000"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000" dirty="0">
                <a:solidFill>
                  <a:srgbClr val="1A1A1A"/>
                </a:solidFill>
                <a:latin typeface="+mj-lt"/>
                <a:cs typeface="Helvetica Neue" charset="0"/>
                <a:sym typeface="Helvetica Neue" charset="0"/>
              </a:rPr>
              <a:t>Responsive mobile first </a:t>
            </a:r>
            <a:r>
              <a:rPr lang="en-US" sz="2000" dirty="0" smtClean="0">
                <a:solidFill>
                  <a:srgbClr val="1A1A1A"/>
                </a:solidFill>
                <a:latin typeface="+mj-lt"/>
                <a:cs typeface="Helvetica Neue" charset="0"/>
                <a:sym typeface="Helvetica Neue" charset="0"/>
              </a:rPr>
              <a:t>HTML5/CSS3</a:t>
            </a:r>
            <a:endParaRPr lang="en-US" sz="2000" dirty="0">
              <a:solidFill>
                <a:srgbClr val="1A1A1A"/>
              </a:solidFill>
              <a:latin typeface="+mj-lt"/>
              <a:sym typeface="Helvetica Neue" charset="0"/>
            </a:endParaRPr>
          </a:p>
          <a:p>
            <a:pPr marL="0" indent="0">
              <a:spcBef>
                <a:spcPts val="2373"/>
              </a:spcBef>
              <a:buNone/>
            </a:pPr>
            <a:r>
              <a:rPr lang="en-US" sz="2000" dirty="0">
                <a:solidFill>
                  <a:srgbClr val="1A1A1A"/>
                </a:solidFill>
                <a:latin typeface="+mj-lt"/>
                <a:cs typeface="Helvetica Neue" charset="0"/>
                <a:sym typeface="Helvetica Neue" charset="0"/>
              </a:rPr>
              <a:t>Media </a:t>
            </a:r>
            <a:r>
              <a:rPr lang="en-US" sz="2000" dirty="0" smtClean="0">
                <a:solidFill>
                  <a:srgbClr val="1A1A1A"/>
                </a:solidFill>
                <a:latin typeface="+mj-lt"/>
                <a:cs typeface="Helvetica Neue" charset="0"/>
                <a:sym typeface="Helvetica Neue" charset="0"/>
              </a:rPr>
              <a:t>Queries in CSS</a:t>
            </a:r>
            <a:endParaRPr lang="en-US" sz="2000" dirty="0">
              <a:solidFill>
                <a:srgbClr val="1A1A1A"/>
              </a:solidFill>
              <a:latin typeface="+mj-lt"/>
              <a:sym typeface="Helvetica Neue" charset="0"/>
            </a:endParaRPr>
          </a:p>
          <a:p>
            <a:pPr marL="0" indent="0">
              <a:spcBef>
                <a:spcPts val="2373"/>
              </a:spcBef>
              <a:buNone/>
            </a:pPr>
            <a:r>
              <a:rPr lang="en-US" sz="2000" dirty="0" err="1">
                <a:solidFill>
                  <a:srgbClr val="1A1A1A"/>
                </a:solidFill>
                <a:latin typeface="+mj-lt"/>
                <a:cs typeface="Helvetica Neue" charset="0"/>
                <a:sym typeface="Helvetica Neue" charset="0"/>
              </a:rPr>
              <a:t>Modernizr</a:t>
            </a:r>
            <a:r>
              <a:rPr lang="en-US" sz="2000" dirty="0">
                <a:solidFill>
                  <a:srgbClr val="1A1A1A"/>
                </a:solidFill>
                <a:latin typeface="+mj-lt"/>
                <a:cs typeface="Helvetica Neue" charset="0"/>
                <a:sym typeface="Helvetica Neue" charset="0"/>
              </a:rPr>
              <a:t> and </a:t>
            </a:r>
            <a:r>
              <a:rPr lang="en-US" sz="2000" dirty="0" smtClean="0">
                <a:solidFill>
                  <a:srgbClr val="1A1A1A"/>
                </a:solidFill>
                <a:latin typeface="+mj-lt"/>
                <a:cs typeface="Helvetica Neue" charset="0"/>
                <a:sym typeface="Helvetica Neue" charset="0"/>
              </a:rPr>
              <a:t>Normalize scripts</a:t>
            </a:r>
            <a:endParaRPr lang="en-US" sz="2000" dirty="0">
              <a:solidFill>
                <a:srgbClr val="1A1A1A"/>
              </a:solidFill>
              <a:latin typeface="+mj-lt"/>
              <a:sym typeface="Helvetica Neue" charset="0"/>
            </a:endParaRPr>
          </a:p>
          <a:p>
            <a:pPr marL="0" indent="0">
              <a:spcBef>
                <a:spcPts val="2373"/>
              </a:spcBef>
              <a:buNone/>
            </a:pPr>
            <a:r>
              <a:rPr lang="en-US" sz="2000" dirty="0" err="1">
                <a:solidFill>
                  <a:srgbClr val="1A1A1A"/>
                </a:solidFill>
                <a:latin typeface="+mj-lt"/>
                <a:cs typeface="Helvetica Neue" charset="0"/>
                <a:sym typeface="Helvetica Neue" charset="0"/>
              </a:rPr>
              <a:t>jQuery</a:t>
            </a:r>
            <a:r>
              <a:rPr lang="en-US" sz="2000" dirty="0">
                <a:solidFill>
                  <a:srgbClr val="1A1A1A"/>
                </a:solidFill>
                <a:latin typeface="+mj-lt"/>
                <a:cs typeface="Helvetica Neue" charset="0"/>
                <a:sym typeface="Helvetica Neue" charset="0"/>
              </a:rPr>
              <a:t> and </a:t>
            </a:r>
            <a:r>
              <a:rPr lang="en-US" sz="2000" dirty="0" err="1">
                <a:solidFill>
                  <a:srgbClr val="1A1A1A"/>
                </a:solidFill>
                <a:latin typeface="+mj-lt"/>
                <a:cs typeface="Helvetica Neue" charset="0"/>
                <a:sym typeface="Helvetica Neue" charset="0"/>
              </a:rPr>
              <a:t>jQuery</a:t>
            </a:r>
            <a:r>
              <a:rPr lang="en-US" sz="2000" dirty="0">
                <a:solidFill>
                  <a:srgbClr val="1A1A1A"/>
                </a:solidFill>
                <a:latin typeface="+mj-lt"/>
                <a:cs typeface="Helvetica Neue" charset="0"/>
                <a:sym typeface="Helvetica Neue" charset="0"/>
              </a:rPr>
              <a:t> </a:t>
            </a:r>
            <a:r>
              <a:rPr lang="en-US" sz="2000" dirty="0" smtClean="0">
                <a:solidFill>
                  <a:srgbClr val="1A1A1A"/>
                </a:solidFill>
                <a:latin typeface="+mj-lt"/>
                <a:cs typeface="Helvetica Neue" charset="0"/>
                <a:sym typeface="Helvetica Neue" charset="0"/>
              </a:rPr>
              <a:t>UI library</a:t>
            </a:r>
            <a:endParaRPr lang="en-US" sz="2000" dirty="0">
              <a:solidFill>
                <a:srgbClr val="1A1A1A"/>
              </a:solidFill>
              <a:latin typeface="+mj-lt"/>
              <a:sym typeface="Helvetica Neue" charset="0"/>
            </a:endParaRPr>
          </a:p>
          <a:p>
            <a:pPr marL="0" indent="0">
              <a:spcBef>
                <a:spcPts val="2373"/>
              </a:spcBef>
              <a:buNone/>
            </a:pPr>
            <a:r>
              <a:rPr lang="en-US" sz="2000" dirty="0">
                <a:solidFill>
                  <a:srgbClr val="1A1A1A"/>
                </a:solidFill>
                <a:latin typeface="+mj-lt"/>
                <a:cs typeface="Helvetica Neue" charset="0"/>
                <a:sym typeface="Helvetica Neue" charset="0"/>
              </a:rPr>
              <a:t>Mobile first by Luke W.</a:t>
            </a:r>
            <a:endParaRPr lang="en-US" sz="2000" dirty="0">
              <a:solidFill>
                <a:srgbClr val="1A1A1A"/>
              </a:solidFill>
              <a:latin typeface="+mj-lt"/>
              <a:sym typeface="Helvetica Neue" charset="0"/>
            </a:endParaRPr>
          </a:p>
          <a:p>
            <a:pPr marL="0" indent="0">
              <a:spcBef>
                <a:spcPts val="2373"/>
              </a:spcBef>
              <a:buNone/>
            </a:pPr>
            <a:r>
              <a:rPr lang="en-US" sz="2000" dirty="0">
                <a:solidFill>
                  <a:srgbClr val="1A1A1A"/>
                </a:solidFill>
                <a:latin typeface="+mj-lt"/>
                <a:cs typeface="Helvetica Neue" charset="0"/>
                <a:sym typeface="Helvetica Neue" charset="0"/>
              </a:rPr>
              <a:t>HTML5boilerplate.com</a:t>
            </a:r>
            <a:endParaRPr lang="en-US" sz="2000" dirty="0">
              <a:solidFill>
                <a:srgbClr val="1A1A1A"/>
              </a:solidFill>
              <a:latin typeface="+mj-lt"/>
              <a:sym typeface="Helvetica Neue" charset="0"/>
            </a:endParaRPr>
          </a:p>
          <a:p>
            <a:pPr marL="0" indent="0">
              <a:spcBef>
                <a:spcPts val="2373"/>
              </a:spcBef>
              <a:buNone/>
            </a:pPr>
            <a:r>
              <a:rPr lang="en-US" sz="2000" dirty="0" err="1">
                <a:solidFill>
                  <a:srgbClr val="1A1A1A"/>
                </a:solidFill>
                <a:latin typeface="+mj-lt"/>
                <a:cs typeface="Helvetica Neue" charset="0"/>
                <a:sym typeface="Helvetica Neue" charset="0"/>
              </a:rPr>
              <a:t>SmashingMagazine.com</a:t>
            </a:r>
            <a:endParaRPr lang="en-US" sz="2000" dirty="0">
              <a:solidFill>
                <a:srgbClr val="1A1A1A"/>
              </a:solidFill>
              <a:latin typeface="+mj-lt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37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/>
          </p:cNvSpPr>
          <p:nvPr/>
        </p:nvSpPr>
        <p:spPr bwMode="auto">
          <a:xfrm>
            <a:off x="392906" y="1187649"/>
            <a:ext cx="8349258" cy="430410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89294" tIns="89294" rIns="89294" bIns="89294" anchor="ctr"/>
          <a:lstStyle/>
          <a:p>
            <a:pPr algn="l"/>
            <a:r>
              <a:rPr lang="en-US" sz="1700" b="1" dirty="0">
                <a:latin typeface="Courier" charset="0"/>
                <a:ea typeface="Courier" charset="0"/>
                <a:cs typeface="Courier" charset="0"/>
                <a:sym typeface="Courier" charset="0"/>
              </a:rPr>
              <a:t>/* </a:t>
            </a:r>
            <a:r>
              <a:rPr lang="en-US" sz="1700" b="1" dirty="0" err="1">
                <a:latin typeface="Courier" charset="0"/>
                <a:ea typeface="Courier" charset="0"/>
                <a:cs typeface="Courier" charset="0"/>
                <a:sym typeface="Courier" charset="0"/>
              </a:rPr>
              <a:t>iPads</a:t>
            </a:r>
            <a:r>
              <a:rPr lang="en-US" sz="1700" b="1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(portrait and landscape) ----------- */</a:t>
            </a:r>
            <a:r>
              <a:rPr lang="en-US" sz="1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@media only screen and (</a:t>
            </a:r>
            <a:r>
              <a:rPr lang="en-US" sz="1700" dirty="0">
                <a:solidFill>
                  <a:srgbClr val="001445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min-device-width : 768px</a:t>
            </a:r>
            <a:r>
              <a:rPr lang="en-US" sz="1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) and (</a:t>
            </a:r>
            <a:r>
              <a:rPr lang="en-US" sz="1700" dirty="0">
                <a:solidFill>
                  <a:srgbClr val="001445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max-device-width : 1024px</a:t>
            </a:r>
            <a:r>
              <a:rPr lang="en-US" sz="1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) </a:t>
            </a:r>
          </a:p>
          <a:p>
            <a:pPr algn="l"/>
            <a:r>
              <a:rPr lang="en-US" sz="1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{/* Styles */}</a:t>
            </a:r>
            <a:r>
              <a:rPr lang="en-US" sz="1700" b="1" dirty="0">
                <a:latin typeface="Courier" charset="0"/>
                <a:ea typeface="Courier" charset="0"/>
                <a:cs typeface="Courier" charset="0"/>
                <a:sym typeface="Courier" charset="0"/>
              </a:rPr>
              <a:t>/* </a:t>
            </a:r>
          </a:p>
          <a:p>
            <a:pPr algn="l"/>
            <a:endParaRPr lang="en-US" sz="1700" b="1" dirty="0"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/>
            <a:r>
              <a:rPr lang="en-US" sz="1700" b="1" dirty="0" err="1">
                <a:latin typeface="Courier" charset="0"/>
                <a:ea typeface="Courier" charset="0"/>
                <a:cs typeface="Courier" charset="0"/>
                <a:sym typeface="Courier" charset="0"/>
              </a:rPr>
              <a:t>iPads</a:t>
            </a:r>
            <a:r>
              <a:rPr lang="en-US" sz="1700" b="1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(landscape) ----------- */</a:t>
            </a:r>
            <a:r>
              <a:rPr lang="en-US" sz="1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@media only screen and (</a:t>
            </a:r>
            <a:r>
              <a:rPr lang="en-US" sz="1700" dirty="0">
                <a:solidFill>
                  <a:srgbClr val="001445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min-device-width : 768px</a:t>
            </a:r>
            <a:r>
              <a:rPr lang="en-US" sz="1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) and (</a:t>
            </a:r>
            <a:r>
              <a:rPr lang="en-US" sz="1700" dirty="0">
                <a:solidFill>
                  <a:srgbClr val="001445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max-device-width : 1024px</a:t>
            </a:r>
            <a:r>
              <a:rPr lang="en-US" sz="1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) and (</a:t>
            </a:r>
            <a:r>
              <a:rPr lang="en-US" sz="1700" dirty="0">
                <a:solidFill>
                  <a:srgbClr val="001445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orientation : landscape</a:t>
            </a:r>
            <a:r>
              <a:rPr lang="en-US" sz="1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) </a:t>
            </a:r>
          </a:p>
          <a:p>
            <a:pPr algn="l"/>
            <a:r>
              <a:rPr lang="en-US" sz="1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{/* Styles */}</a:t>
            </a:r>
            <a:r>
              <a:rPr lang="en-US" sz="1700" b="1" dirty="0">
                <a:latin typeface="Courier" charset="0"/>
                <a:ea typeface="Courier" charset="0"/>
                <a:cs typeface="Courier" charset="0"/>
                <a:sym typeface="Courier" charset="0"/>
              </a:rPr>
              <a:t>/* </a:t>
            </a:r>
          </a:p>
          <a:p>
            <a:pPr algn="l"/>
            <a:endParaRPr lang="en-US" sz="1700" b="1" dirty="0">
              <a:latin typeface="Courier" charset="0"/>
              <a:ea typeface="Courier" charset="0"/>
              <a:cs typeface="Courier" charset="0"/>
              <a:sym typeface="Courier" charset="0"/>
            </a:endParaRPr>
          </a:p>
          <a:p>
            <a:pPr algn="l"/>
            <a:r>
              <a:rPr lang="en-US" sz="1700" b="1" dirty="0" err="1">
                <a:latin typeface="Courier" charset="0"/>
                <a:ea typeface="Courier" charset="0"/>
                <a:cs typeface="Courier" charset="0"/>
                <a:sym typeface="Courier" charset="0"/>
              </a:rPr>
              <a:t>iPads</a:t>
            </a:r>
            <a:r>
              <a:rPr lang="en-US" sz="1700" b="1" dirty="0">
                <a:latin typeface="Courier" charset="0"/>
                <a:ea typeface="Courier" charset="0"/>
                <a:cs typeface="Courier" charset="0"/>
                <a:sym typeface="Courier" charset="0"/>
              </a:rPr>
              <a:t> (portrait) ----------- */</a:t>
            </a:r>
            <a:r>
              <a:rPr lang="en-US" sz="1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@media only screen and (</a:t>
            </a:r>
            <a:r>
              <a:rPr lang="en-US" sz="1700" dirty="0">
                <a:solidFill>
                  <a:srgbClr val="001445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min-device-width : 768px</a:t>
            </a:r>
            <a:r>
              <a:rPr lang="en-US" sz="1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) and (</a:t>
            </a:r>
            <a:r>
              <a:rPr lang="en-US" sz="1700" dirty="0">
                <a:solidFill>
                  <a:srgbClr val="001445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max-device-width : 1024px</a:t>
            </a:r>
            <a:r>
              <a:rPr lang="en-US" sz="1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) and (</a:t>
            </a:r>
            <a:r>
              <a:rPr lang="en-US" sz="1700" dirty="0">
                <a:solidFill>
                  <a:srgbClr val="001445"/>
                </a:solidFill>
                <a:latin typeface="Courier" charset="0"/>
                <a:ea typeface="Courier" charset="0"/>
                <a:cs typeface="Courier" charset="0"/>
                <a:sym typeface="Courier" charset="0"/>
              </a:rPr>
              <a:t>orientation : portrait</a:t>
            </a:r>
            <a:r>
              <a:rPr lang="en-US" sz="1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) </a:t>
            </a:r>
          </a:p>
          <a:p>
            <a:pPr algn="l"/>
            <a:r>
              <a:rPr lang="en-US" sz="1700" dirty="0">
                <a:latin typeface="Courier" charset="0"/>
                <a:ea typeface="Courier" charset="0"/>
                <a:cs typeface="Courier" charset="0"/>
                <a:sym typeface="Courier" charset="0"/>
              </a:rPr>
              <a:t>{/* Styles */}</a:t>
            </a:r>
          </a:p>
        </p:txBody>
      </p:sp>
    </p:spTree>
    <p:extLst>
      <p:ext uri="{BB962C8B-B14F-4D97-AF65-F5344CB8AC3E}">
        <p14:creationId xmlns:p14="http://schemas.microsoft.com/office/powerpoint/2010/main" val="3992319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xfrm>
            <a:off x="598289" y="266700"/>
            <a:ext cx="7947422" cy="1714500"/>
          </a:xfrm>
          <a:ln/>
        </p:spPr>
        <p:txBody>
          <a:bodyPr>
            <a:normAutofit/>
          </a:bodyPr>
          <a:lstStyle/>
          <a:p>
            <a:pPr algn="ctr"/>
            <a:r>
              <a:rPr lang="en-US" sz="6600" b="0" dirty="0">
                <a:solidFill>
                  <a:srgbClr val="1A1A1A"/>
                </a:solidFill>
                <a:latin typeface="Calibri"/>
                <a:cs typeface="Calibri"/>
                <a:sym typeface="Helvetica Neue" charset="0"/>
              </a:rPr>
              <a:t>DESIGN POLITICS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anchor="ctr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1A1A1A"/>
                </a:solidFill>
                <a:latin typeface="Helvetica Neue" charset="0"/>
                <a:cs typeface="Helvetica Neue" charset="0"/>
                <a:sym typeface="Helvetica Neue" charset="0"/>
              </a:rPr>
              <a:t>Fix </a:t>
            </a:r>
            <a:r>
              <a:rPr lang="en-US" dirty="0" smtClean="0">
                <a:solidFill>
                  <a:srgbClr val="1A1A1A"/>
                </a:solidFill>
                <a:latin typeface="Helvetica Neue" charset="0"/>
                <a:cs typeface="Helvetica Neue" charset="0"/>
                <a:sym typeface="Helvetica Neue" charset="0"/>
              </a:rPr>
              <a:t>healthcare</a:t>
            </a:r>
          </a:p>
          <a:p>
            <a:pPr marL="0" indent="0" algn="ctr">
              <a:buNone/>
            </a:pPr>
            <a:endParaRPr lang="en-US" dirty="0">
              <a:solidFill>
                <a:srgbClr val="1A1A1A"/>
              </a:solidFill>
              <a:latin typeface="Helvetica Neue" charset="0"/>
              <a:sym typeface="Helvetica Neue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1A1A1A"/>
                </a:solidFill>
                <a:latin typeface="Helvetica Neue" charset="0"/>
                <a:cs typeface="Helvetica Neue" charset="0"/>
                <a:sym typeface="Helvetica Neue" charset="0"/>
              </a:rPr>
              <a:t>Improve lives of patients and providers</a:t>
            </a:r>
            <a:endParaRPr lang="en-US" dirty="0">
              <a:solidFill>
                <a:srgbClr val="1A1A1A"/>
              </a:solidFill>
              <a:latin typeface="Helvetica Neue" charset="0"/>
              <a:sym typeface="Helvetica Neue" charset="0"/>
            </a:endParaRPr>
          </a:p>
          <a:p>
            <a:pPr marL="0" indent="0" algn="ctr">
              <a:buNone/>
            </a:pPr>
            <a:endParaRPr lang="en-US" dirty="0" smtClean="0">
              <a:solidFill>
                <a:srgbClr val="1A1A1A"/>
              </a:solidFill>
              <a:latin typeface="Helvetica Neue" charset="0"/>
              <a:cs typeface="Helvetica Neue" charset="0"/>
              <a:sym typeface="Helvetica Neue" charset="0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1A1A1A"/>
                </a:solidFill>
                <a:latin typeface="Helvetica Neue" charset="0"/>
                <a:cs typeface="Helvetica Neue" charset="0"/>
                <a:sym typeface="Helvetica Neue" charset="0"/>
              </a:rPr>
              <a:t>Raise </a:t>
            </a:r>
            <a:r>
              <a:rPr lang="en-US" dirty="0">
                <a:solidFill>
                  <a:srgbClr val="1A1A1A"/>
                </a:solidFill>
                <a:latin typeface="Helvetica Neue" charset="0"/>
                <a:cs typeface="Helvetica Neue" charset="0"/>
                <a:sym typeface="Helvetica Neue" charset="0"/>
              </a:rPr>
              <a:t>the </a:t>
            </a:r>
            <a:r>
              <a:rPr lang="en-US" dirty="0" smtClean="0">
                <a:solidFill>
                  <a:srgbClr val="1A1A1A"/>
                </a:solidFill>
                <a:latin typeface="Helvetica Neue" charset="0"/>
                <a:cs typeface="Helvetica Neue" charset="0"/>
                <a:sym typeface="Helvetica Neue" charset="0"/>
              </a:rPr>
              <a:t>bar</a:t>
            </a:r>
          </a:p>
          <a:p>
            <a:pPr marL="0" indent="0" algn="ctr">
              <a:buNone/>
            </a:pPr>
            <a:endParaRPr lang="en-US" dirty="0">
              <a:solidFill>
                <a:srgbClr val="1A1A1A"/>
              </a:solidFill>
              <a:latin typeface="Helvetica Neue" charset="0"/>
              <a:sym typeface="Helvetica Neue" charset="0"/>
            </a:endParaRPr>
          </a:p>
          <a:p>
            <a:pPr marL="0" indent="0" algn="ctr">
              <a:buNone/>
            </a:pPr>
            <a:r>
              <a:rPr lang="en-US" i="1" dirty="0">
                <a:solidFill>
                  <a:srgbClr val="1A1A1A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the world needs constant improving</a:t>
            </a:r>
            <a:endParaRPr lang="en-US" i="1" dirty="0">
              <a:solidFill>
                <a:srgbClr val="1A1A1A"/>
              </a:solidFill>
              <a:latin typeface="Helvetica Neue Light" charset="0"/>
              <a:sym typeface="Helvetica Neue Light" charset="0"/>
            </a:endParaRPr>
          </a:p>
          <a:p>
            <a:pPr marL="0" indent="0" algn="ctr">
              <a:buNone/>
            </a:pPr>
            <a:endParaRPr lang="en-US" i="1" dirty="0">
              <a:solidFill>
                <a:srgbClr val="1A1A1A"/>
              </a:solidFill>
              <a:latin typeface="Helvetica Neue Light" charset="0"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3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3200"/>
            <a:ext cx="8229600" cy="1143000"/>
          </a:xfrm>
          <a:ln/>
        </p:spPr>
        <p:txBody>
          <a:bodyPr/>
          <a:lstStyle/>
          <a:p>
            <a:pPr algn="ctr"/>
            <a:r>
              <a:rPr lang="en-US" dirty="0">
                <a:solidFill>
                  <a:srgbClr val="874B43"/>
                </a:solidFill>
                <a:latin typeface="Calibri"/>
                <a:cs typeface="Calibri"/>
                <a:sym typeface="Helvetica Neue" charset="0"/>
              </a:rPr>
              <a:t>thank you</a:t>
            </a:r>
            <a:br>
              <a:rPr lang="en-US" dirty="0">
                <a:solidFill>
                  <a:srgbClr val="874B43"/>
                </a:solidFill>
                <a:latin typeface="Calibri"/>
                <a:cs typeface="Calibri"/>
                <a:sym typeface="Helvetica Neue" charset="0"/>
              </a:rPr>
            </a:br>
            <a:endParaRPr lang="en-US" sz="2500" dirty="0">
              <a:solidFill>
                <a:srgbClr val="874B43"/>
              </a:solidFill>
              <a:latin typeface="Calibri"/>
              <a:cs typeface="Calibri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49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On-campus Interviews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Vecna will be at MIT</a:t>
            </a:r>
          </a:p>
          <a:p>
            <a:pPr marL="0" indent="0" algn="ctr">
              <a:buNone/>
            </a:pPr>
            <a:r>
              <a:rPr lang="en-US" sz="4800" dirty="0" smtClean="0"/>
              <a:t>Feb 19</a:t>
            </a:r>
            <a:r>
              <a:rPr lang="en-US" sz="4800" baseline="30000" dirty="0" smtClean="0"/>
              <a:t>th</a:t>
            </a:r>
            <a:r>
              <a:rPr lang="en-US" sz="4800" dirty="0" smtClean="0"/>
              <a:t> &amp; Feb </a:t>
            </a:r>
            <a:r>
              <a:rPr lang="en-US" sz="4800" dirty="0" smtClean="0"/>
              <a:t>20</a:t>
            </a:r>
            <a:r>
              <a:rPr lang="en-US" sz="4800" baseline="30000" dirty="0" smtClean="0"/>
              <a:t>th,</a:t>
            </a:r>
            <a:r>
              <a:rPr lang="en-US" sz="4800" dirty="0" smtClean="0"/>
              <a:t> Mar 7</a:t>
            </a:r>
            <a:r>
              <a:rPr lang="en-US" sz="4800" baseline="30000" dirty="0" smtClean="0"/>
              <a:t>th</a:t>
            </a:r>
            <a:r>
              <a:rPr lang="en-US" sz="4800" dirty="0" smtClean="0"/>
              <a:t>, Mar 19</a:t>
            </a:r>
            <a:r>
              <a:rPr lang="en-US" sz="4800" baseline="30000" dirty="0" smtClean="0"/>
              <a:t>th</a:t>
            </a:r>
            <a:r>
              <a:rPr lang="en-US" sz="4800" dirty="0" smtClean="0"/>
              <a:t>, Apr 10th </a:t>
            </a:r>
            <a:endParaRPr lang="en-US" sz="48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4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HTML, </a:t>
            </a:r>
            <a:r>
              <a:rPr lang="en-US" dirty="0" err="1" smtClean="0"/>
              <a:t>Javascript</a:t>
            </a:r>
            <a:r>
              <a:rPr lang="en-US" dirty="0" smtClean="0"/>
              <a:t>, 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HTML: a method for structuring and linking</a:t>
            </a:r>
          </a:p>
          <a:p>
            <a:r>
              <a:rPr lang="en-US" dirty="0" smtClean="0"/>
              <a:t>CSS: defines the look and feel of a markup document</a:t>
            </a:r>
          </a:p>
          <a:p>
            <a:r>
              <a:rPr lang="en-US" dirty="0" err="1" smtClean="0"/>
              <a:t>Javascript</a:t>
            </a:r>
            <a:r>
              <a:rPr lang="en-US" dirty="0" smtClean="0"/>
              <a:t>: a scripting programming language and historically one of the most abused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62651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838200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 smtClean="0"/>
              <a:t>Apply </a:t>
            </a:r>
            <a:r>
              <a:rPr lang="en-US" dirty="0" smtClean="0"/>
              <a:t>on MIT </a:t>
            </a:r>
            <a:r>
              <a:rPr lang="en-US" dirty="0" err="1" smtClean="0"/>
              <a:t>CareerBridge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Fulltime and internship </a:t>
            </a:r>
            <a:r>
              <a:rPr lang="en-US" dirty="0" smtClean="0"/>
              <a:t>positions for software engineering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289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71600" y="1066800"/>
            <a:ext cx="69342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Our software </a:t>
            </a:r>
            <a:r>
              <a:rPr lang="en-US" b="1" dirty="0" smtClean="0"/>
              <a:t>engineers</a:t>
            </a:r>
            <a:endParaRPr lang="en-US" dirty="0"/>
          </a:p>
          <a:p>
            <a:r>
              <a:rPr lang="en-US" dirty="0"/>
              <a:t> </a:t>
            </a:r>
          </a:p>
          <a:p>
            <a:pPr marL="285750" lvl="0" indent="-285750" fontAlgn="base">
              <a:buFont typeface="Arial" pitchFamily="34" charset="0"/>
              <a:buChar char="•"/>
            </a:pPr>
            <a:r>
              <a:rPr lang="en-US" dirty="0"/>
              <a:t>Build intuitive user interfaces to provide patients of all age groups with convenient access to their entire medical record using technologies such as HTML5, CSS3, and </a:t>
            </a:r>
            <a:r>
              <a:rPr lang="en-US" dirty="0" err="1" smtClean="0"/>
              <a:t>jQuery</a:t>
            </a:r>
            <a:r>
              <a:rPr lang="en-US" dirty="0" smtClean="0"/>
              <a:t>.</a:t>
            </a:r>
          </a:p>
          <a:p>
            <a:pPr marL="285750" lvl="0" indent="-285750" fontAlgn="base">
              <a:buFont typeface="Arial" pitchFamily="34" charset="0"/>
              <a:buChar char="•"/>
            </a:pPr>
            <a:r>
              <a:rPr lang="en-US" dirty="0" smtClean="0"/>
              <a:t>Help </a:t>
            </a:r>
            <a:r>
              <a:rPr lang="en-US" dirty="0"/>
              <a:t>build a flexible and scalable backend to accommodate a growing network of healthcare </a:t>
            </a:r>
            <a:r>
              <a:rPr lang="en-US" dirty="0" smtClean="0"/>
              <a:t>systems.</a:t>
            </a:r>
          </a:p>
          <a:p>
            <a:pPr marL="285750" lvl="0" indent="-285750" fontAlgn="base">
              <a:buFont typeface="Arial" pitchFamily="34" charset="0"/>
              <a:buChar char="•"/>
            </a:pPr>
            <a:r>
              <a:rPr lang="en-US" dirty="0" smtClean="0"/>
              <a:t>Use </a:t>
            </a:r>
            <a:r>
              <a:rPr lang="en-US" dirty="0"/>
              <a:t>an industry standard technology stack comprised of Java, Spring, Hibernate, Struts, and </a:t>
            </a:r>
            <a:r>
              <a:rPr lang="en-US" dirty="0" smtClean="0"/>
              <a:t>CXF.</a:t>
            </a:r>
          </a:p>
          <a:p>
            <a:pPr marL="285750" lvl="0" indent="-285750" fontAlgn="base">
              <a:buFont typeface="Arial" pitchFamily="34" charset="0"/>
              <a:buChar char="•"/>
            </a:pPr>
            <a:r>
              <a:rPr lang="en-US" dirty="0" smtClean="0"/>
              <a:t>See </a:t>
            </a:r>
            <a:r>
              <a:rPr lang="en-US" dirty="0"/>
              <a:t>their code quickly impact millions of patients with </a:t>
            </a:r>
            <a:r>
              <a:rPr lang="en-US" dirty="0" err="1"/>
              <a:t>Vecna’s</a:t>
            </a:r>
            <a:r>
              <a:rPr lang="en-US" dirty="0"/>
              <a:t> rapid release </a:t>
            </a:r>
            <a:r>
              <a:rPr lang="en-US" dirty="0" smtClean="0"/>
              <a:t>cycles.</a:t>
            </a:r>
          </a:p>
          <a:p>
            <a:pPr marL="285750" lvl="0" indent="-285750" fontAlgn="base">
              <a:buFont typeface="Arial" pitchFamily="34" charset="0"/>
              <a:buChar char="•"/>
            </a:pPr>
            <a:r>
              <a:rPr lang="en-US" dirty="0" smtClean="0"/>
              <a:t>Collaborate </a:t>
            </a:r>
            <a:r>
              <a:rPr lang="en-US" dirty="0"/>
              <a:t>with UI/UIX designers, project managers, and quality assurance test engineers in a cross functional project team structure</a:t>
            </a:r>
            <a:r>
              <a:rPr lang="en-US" dirty="0" smtClean="0"/>
              <a:t>.</a:t>
            </a:r>
          </a:p>
          <a:p>
            <a:pPr marL="285750" lvl="0" indent="-285750" fontAlgn="base">
              <a:buFont typeface="Arial" pitchFamily="34" charset="0"/>
              <a:buChar char="•"/>
            </a:pPr>
            <a:r>
              <a:rPr lang="en-US" dirty="0"/>
              <a:t>Integrate </a:t>
            </a:r>
            <a:r>
              <a:rPr lang="en-US" dirty="0" err="1"/>
              <a:t>Vecna</a:t>
            </a:r>
            <a:r>
              <a:rPr lang="en-US" dirty="0"/>
              <a:t> products with a wide range of third-party healthcare solutions using web services, HL7, and other technologies.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1447800" y="5602069"/>
            <a:ext cx="594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tl</a:t>
            </a:r>
            <a:r>
              <a:rPr lang="en-US" dirty="0"/>
              <a:t>; </a:t>
            </a:r>
            <a:r>
              <a:rPr lang="en-US" dirty="0" err="1"/>
              <a:t>dr</a:t>
            </a:r>
            <a:r>
              <a:rPr lang="en-US" dirty="0"/>
              <a:t>: Code something that matters. Join </a:t>
            </a:r>
            <a:r>
              <a:rPr lang="en-US" dirty="0" err="1"/>
              <a:t>Vecna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0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HTML, </a:t>
            </a:r>
            <a:r>
              <a:rPr lang="en-US" dirty="0" err="1" smtClean="0"/>
              <a:t>Javascript</a:t>
            </a:r>
            <a:r>
              <a:rPr lang="en-US" dirty="0" smtClean="0"/>
              <a:t>, 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did this become the dominant programming methodology?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0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for 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HTML/</a:t>
            </a:r>
            <a:r>
              <a:rPr lang="en-US" dirty="0" err="1" smtClean="0"/>
              <a:t>Javascript</a:t>
            </a:r>
            <a:r>
              <a:rPr lang="en-US" dirty="0" smtClean="0"/>
              <a:t>/CSS is </a:t>
            </a:r>
          </a:p>
          <a:p>
            <a:pPr lvl="1"/>
            <a:r>
              <a:rPr lang="en-US" dirty="0" smtClean="0"/>
              <a:t>code that anyone can write 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ccessible from any device</a:t>
            </a:r>
          </a:p>
          <a:p>
            <a:pPr lvl="1"/>
            <a:r>
              <a:rPr lang="en-US" dirty="0" smtClean="0"/>
              <a:t>retrieved with little or no work by an </a:t>
            </a:r>
            <a:r>
              <a:rPr lang="en-US" dirty="0" smtClean="0"/>
              <a:t>end user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0097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power of the decorator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design pattern that allows behavior to be added to an individual object, either statically or dynamically, without affecting the behavior of other objects from the same class.*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800" dirty="0" smtClean="0"/>
              <a:t>*</a:t>
            </a:r>
            <a:r>
              <a:rPr lang="en-US" sz="1800" dirty="0" err="1" smtClean="0"/>
              <a:t>wikipedia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53225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 Point Vecna Medical Template">
  <a:themeElements>
    <a:clrScheme name="Vecna Medical">
      <a:dk1>
        <a:srgbClr val="2A4B53"/>
      </a:dk1>
      <a:lt1>
        <a:sysClr val="window" lastClr="FFFFFF"/>
      </a:lt1>
      <a:dk2>
        <a:srgbClr val="1F497D"/>
      </a:dk2>
      <a:lt2>
        <a:srgbClr val="EEECE1"/>
      </a:lt2>
      <a:accent1>
        <a:srgbClr val="874B43"/>
      </a:accent1>
      <a:accent2>
        <a:srgbClr val="366D45"/>
      </a:accent2>
      <a:accent3>
        <a:srgbClr val="EDEDED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3288</TotalTime>
  <Words>1169</Words>
  <Application>Microsoft Office PowerPoint</Application>
  <PresentationFormat>On-screen Show (4:3)</PresentationFormat>
  <Paragraphs>258</Paragraphs>
  <Slides>61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Power Point Vecna Medical Template</vt:lpstr>
      <vt:lpstr>From Web to Web Application</vt:lpstr>
      <vt:lpstr>Introductions</vt:lpstr>
      <vt:lpstr>We’re from Vecna. </vt:lpstr>
      <vt:lpstr>Today’s discussion</vt:lpstr>
      <vt:lpstr>The unlikely evolution  of web applications (Ben)</vt:lpstr>
      <vt:lpstr>HTML, Javascript, CSS</vt:lpstr>
      <vt:lpstr>HTML, Javascript, CSS</vt:lpstr>
      <vt:lpstr>Code for All</vt:lpstr>
      <vt:lpstr>The power of the decorator</vt:lpstr>
      <vt:lpstr>jQuery is a library based on</vt:lpstr>
      <vt:lpstr>All of these in action</vt:lpstr>
      <vt:lpstr>What defines a web application?</vt:lpstr>
      <vt:lpstr>What defines a web application?</vt:lpstr>
      <vt:lpstr>What defines a web application?</vt:lpstr>
      <vt:lpstr>What do we want from a web app?</vt:lpstr>
      <vt:lpstr>Responsive design</vt:lpstr>
      <vt:lpstr>What do want from a multi-select?</vt:lpstr>
      <vt:lpstr>PowerPoint Presentation</vt:lpstr>
      <vt:lpstr>Choosing the  technology stack (Ben)</vt:lpstr>
      <vt:lpstr>How do we get there?</vt:lpstr>
      <vt:lpstr>Store Information</vt:lpstr>
      <vt:lpstr>Retrieve Information</vt:lpstr>
      <vt:lpstr>Retrieve information</vt:lpstr>
      <vt:lpstr>Show it to the end user </vt:lpstr>
      <vt:lpstr>Beyond jQuery</vt:lpstr>
      <vt:lpstr>PowerPoint Presentation</vt:lpstr>
      <vt:lpstr>Database to user:  practical considerations (Oleg)</vt:lpstr>
      <vt:lpstr>A request comes in</vt:lpstr>
      <vt:lpstr>PowerPoint Presentation</vt:lpstr>
      <vt:lpstr>From Controller to Model</vt:lpstr>
      <vt:lpstr>The data</vt:lpstr>
      <vt:lpstr>How do I query it?</vt:lpstr>
      <vt:lpstr>How do I query it?</vt:lpstr>
      <vt:lpstr>How fast is my query?</vt:lpstr>
      <vt:lpstr>Query returns too much data</vt:lpstr>
      <vt:lpstr>Paging!</vt:lpstr>
      <vt:lpstr>How to page?</vt:lpstr>
      <vt:lpstr>Does this look right?</vt:lpstr>
      <vt:lpstr>The evil join</vt:lpstr>
      <vt:lpstr>The view</vt:lpstr>
      <vt:lpstr>Templates </vt:lpstr>
      <vt:lpstr>Page refresh</vt:lpstr>
      <vt:lpstr>Usability &amp; Design: Why you should care (Savic)</vt:lpstr>
      <vt:lpstr>PowerPoint Presentation</vt:lpstr>
      <vt:lpstr>BREC beautiful responsive ergonomic configurable</vt:lpstr>
      <vt:lpstr>PowerPoint Presentation</vt:lpstr>
      <vt:lpstr>PowerPoint Presentation</vt:lpstr>
      <vt:lpstr>BREC beautiful responsive ergonomic configurable</vt:lpstr>
      <vt:lpstr>PowerPoint Presentation</vt:lpstr>
      <vt:lpstr>BREC beautiful responsive ergonomic configurable</vt:lpstr>
      <vt:lpstr>PowerPoint Presentation</vt:lpstr>
      <vt:lpstr>PowerPoint Presentation</vt:lpstr>
      <vt:lpstr>BREC beautiful responsive ergonomic configurable</vt:lpstr>
      <vt:lpstr>PowerPoint Presentation</vt:lpstr>
      <vt:lpstr>DESIGN FRAMEWORK</vt:lpstr>
      <vt:lpstr>PowerPoint Presentation</vt:lpstr>
      <vt:lpstr>DESIGN POLITICS</vt:lpstr>
      <vt:lpstr>thank you </vt:lpstr>
      <vt:lpstr>On-campus Interviews</vt:lpstr>
      <vt:lpstr>Apply on MIT CareerBridge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Vecna Online Marketing 101</dc:title>
  <dc:creator>Kerrie McCarthy</dc:creator>
  <cp:lastModifiedBy>Diandra</cp:lastModifiedBy>
  <cp:revision>75</cp:revision>
  <dcterms:created xsi:type="dcterms:W3CDTF">2012-09-24T17:19:57Z</dcterms:created>
  <dcterms:modified xsi:type="dcterms:W3CDTF">2013-01-17T17:57:36Z</dcterms:modified>
</cp:coreProperties>
</file>